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1.xml" ContentType="application/vnd.openxmlformats-officedocument.drawingml.chart+xml"/>
  <Override PartName="/ppt/drawings/drawing1.xml" ContentType="application/vnd.openxmlformats-officedocument.drawingml.chartshapes+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2.xml" ContentType="application/vnd.openxmlformats-officedocument.drawingml.chart+xml"/>
  <Override PartName="/ppt/drawings/drawing2.xml" ContentType="application/vnd.openxmlformats-officedocument.drawingml.chartshape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3.xml" ContentType="application/vnd.openxmlformats-officedocument.drawingml.chart+xml"/>
  <Override PartName="/ppt/drawings/drawing3.xml" ContentType="application/vnd.openxmlformats-officedocument.drawingml.chartshapes+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charts/chart4.xml" ContentType="application/vnd.openxmlformats-officedocument.drawingml.chart+xml"/>
  <Override PartName="/ppt/drawings/drawing4.xml" ContentType="application/vnd.openxmlformats-officedocument.drawingml.chartshapes+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charts/chart5.xml" ContentType="application/vnd.openxmlformats-officedocument.drawingml.chart+xml"/>
  <Override PartName="/ppt/drawings/drawing5.xml" ContentType="application/vnd.openxmlformats-officedocument.drawingml.chartshapes+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84"/>
  </p:notesMasterIdLst>
  <p:sldIdLst>
    <p:sldId id="364" r:id="rId5"/>
    <p:sldId id="260" r:id="rId6"/>
    <p:sldId id="366" r:id="rId7"/>
    <p:sldId id="358" r:id="rId8"/>
    <p:sldId id="586" r:id="rId9"/>
    <p:sldId id="587" r:id="rId10"/>
    <p:sldId id="365" r:id="rId11"/>
    <p:sldId id="367" r:id="rId12"/>
    <p:sldId id="369" r:id="rId13"/>
    <p:sldId id="368" r:id="rId14"/>
    <p:sldId id="371" r:id="rId15"/>
    <p:sldId id="370" r:id="rId16"/>
    <p:sldId id="372" r:id="rId17"/>
    <p:sldId id="373" r:id="rId18"/>
    <p:sldId id="374" r:id="rId19"/>
    <p:sldId id="375" r:id="rId20"/>
    <p:sldId id="376" r:id="rId21"/>
    <p:sldId id="584" r:id="rId22"/>
    <p:sldId id="377" r:id="rId23"/>
    <p:sldId id="582" r:id="rId24"/>
    <p:sldId id="583" r:id="rId25"/>
    <p:sldId id="378" r:id="rId26"/>
    <p:sldId id="379" r:id="rId27"/>
    <p:sldId id="380" r:id="rId28"/>
    <p:sldId id="381" r:id="rId29"/>
    <p:sldId id="585" r:id="rId30"/>
    <p:sldId id="382" r:id="rId31"/>
    <p:sldId id="581" r:id="rId32"/>
    <p:sldId id="383" r:id="rId33"/>
    <p:sldId id="384" r:id="rId34"/>
    <p:sldId id="385" r:id="rId35"/>
    <p:sldId id="387" r:id="rId36"/>
    <p:sldId id="559" r:id="rId37"/>
    <p:sldId id="565" r:id="rId38"/>
    <p:sldId id="579" r:id="rId39"/>
    <p:sldId id="580" r:id="rId40"/>
    <p:sldId id="575" r:id="rId41"/>
    <p:sldId id="576" r:id="rId42"/>
    <p:sldId id="577" r:id="rId43"/>
    <p:sldId id="578" r:id="rId44"/>
    <p:sldId id="588" r:id="rId45"/>
    <p:sldId id="603" r:id="rId46"/>
    <p:sldId id="604" r:id="rId47"/>
    <p:sldId id="605" r:id="rId48"/>
    <p:sldId id="606" r:id="rId49"/>
    <p:sldId id="607" r:id="rId50"/>
    <p:sldId id="608" r:id="rId51"/>
    <p:sldId id="609" r:id="rId52"/>
    <p:sldId id="610" r:id="rId53"/>
    <p:sldId id="611" r:id="rId54"/>
    <p:sldId id="612" r:id="rId55"/>
    <p:sldId id="613" r:id="rId56"/>
    <p:sldId id="614" r:id="rId57"/>
    <p:sldId id="615" r:id="rId58"/>
    <p:sldId id="616" r:id="rId59"/>
    <p:sldId id="617" r:id="rId60"/>
    <p:sldId id="618" r:id="rId61"/>
    <p:sldId id="590" r:id="rId62"/>
    <p:sldId id="591" r:id="rId63"/>
    <p:sldId id="592" r:id="rId64"/>
    <p:sldId id="619" r:id="rId65"/>
    <p:sldId id="593" r:id="rId66"/>
    <p:sldId id="620" r:id="rId67"/>
    <p:sldId id="602" r:id="rId68"/>
    <p:sldId id="622" r:id="rId69"/>
    <p:sldId id="623" r:id="rId70"/>
    <p:sldId id="624" r:id="rId71"/>
    <p:sldId id="625" r:id="rId72"/>
    <p:sldId id="626" r:id="rId73"/>
    <p:sldId id="627" r:id="rId74"/>
    <p:sldId id="628" r:id="rId75"/>
    <p:sldId id="629" r:id="rId76"/>
    <p:sldId id="630" r:id="rId77"/>
    <p:sldId id="631" r:id="rId78"/>
    <p:sldId id="632" r:id="rId79"/>
    <p:sldId id="634" r:id="rId80"/>
    <p:sldId id="636" r:id="rId81"/>
    <p:sldId id="637" r:id="rId82"/>
    <p:sldId id="638" r:id="rId83"/>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rathy, Rahul (DOR)" initials="SR(" lastIdx="20" clrIdx="0">
    <p:extLst>
      <p:ext uri="{19B8F6BF-5375-455C-9EA6-DF929625EA0E}">
        <p15:presenceInfo xmlns:p15="http://schemas.microsoft.com/office/powerpoint/2012/main" userId="S::rahul.sarathy@tax.ri.gov::0a63905f-bd4d-407f-abfe-0fe8360f41ca" providerId="AD"/>
      </p:ext>
    </p:extLst>
  </p:cmAuthor>
  <p:cmAuthor id="2" name="Borgeson, Jade (DOR)" initials="BJ(" lastIdx="16" clrIdx="1">
    <p:extLst>
      <p:ext uri="{19B8F6BF-5375-455C-9EA6-DF929625EA0E}">
        <p15:presenceInfo xmlns:p15="http://schemas.microsoft.com/office/powerpoint/2012/main" userId="Borgeson, Jade (DOR)" providerId="None"/>
      </p:ext>
    </p:extLst>
  </p:cmAuthor>
  <p:cmAuthor id="3" name="Savage, Neena (DOR)" initials="SN(" lastIdx="12" clrIdx="2">
    <p:extLst>
      <p:ext uri="{19B8F6BF-5375-455C-9EA6-DF929625EA0E}">
        <p15:presenceInfo xmlns:p15="http://schemas.microsoft.com/office/powerpoint/2012/main" userId="S::neena.savage@tax.ri.gov::2ef83d0f-d7ad-4750-8da9-ffda9f57ecd4" providerId="AD"/>
      </p:ext>
    </p:extLst>
  </p:cmAuthor>
  <p:cmAuthor id="4" name="Lebeuf, Leo (DOR)" initials="LL(" lastIdx="1" clrIdx="3">
    <p:extLst>
      <p:ext uri="{19B8F6BF-5375-455C-9EA6-DF929625EA0E}">
        <p15:presenceInfo xmlns:p15="http://schemas.microsoft.com/office/powerpoint/2012/main" userId="S::leo.lebeuf@tax.ri.gov::8ee809b3-17e2-4e22-b6d2-29cdcb13854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D67B1"/>
    <a:srgbClr val="003A67"/>
    <a:srgbClr val="E7E6E6"/>
    <a:srgbClr val="AEAEAE"/>
    <a:srgbClr val="4472C4"/>
    <a:srgbClr val="7F7F7F"/>
    <a:srgbClr val="1F4E79"/>
    <a:srgbClr val="DAE3F3"/>
    <a:srgbClr val="6BA5D9"/>
    <a:srgbClr val="95959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515" autoAdjust="0"/>
    <p:restoredTop sz="94249" autoAdjust="0"/>
  </p:normalViewPr>
  <p:slideViewPr>
    <p:cSldViewPr snapToGrid="0">
      <p:cViewPr varScale="1">
        <p:scale>
          <a:sx n="72" d="100"/>
          <a:sy n="72" d="100"/>
        </p:scale>
        <p:origin x="636"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slide" Target="slides/slide64.xml"/><Relationship Id="rId76" Type="http://schemas.openxmlformats.org/officeDocument/2006/relationships/slide" Target="slides/slide72.xml"/><Relationship Id="rId84" Type="http://schemas.openxmlformats.org/officeDocument/2006/relationships/notesMaster" Target="notesMasters/notesMaster1.xml"/><Relationship Id="rId89" Type="http://schemas.openxmlformats.org/officeDocument/2006/relationships/tableStyles" Target="tableStyles.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slide" Target="slides/slide70.xml"/><Relationship Id="rId79" Type="http://schemas.openxmlformats.org/officeDocument/2006/relationships/slide" Target="slides/slide75.xml"/><Relationship Id="rId87" Type="http://schemas.openxmlformats.org/officeDocument/2006/relationships/viewProps" Target="viewProps.xml"/><Relationship Id="rId5" Type="http://schemas.openxmlformats.org/officeDocument/2006/relationships/slide" Target="slides/slide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slide" Target="slides/slide73.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slide" Target="slides/slide76.xml"/><Relationship Id="rId85" Type="http://schemas.openxmlformats.org/officeDocument/2006/relationships/commentAuthors" Target="commentAuthor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slide" Target="slides/slide79.xml"/><Relationship Id="rId88"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slide" Target="slides/slide77.xml"/><Relationship Id="rId86" Type="http://schemas.openxmlformats.org/officeDocument/2006/relationships/presProps" Target="presProps.xml"/></Relationships>
</file>

<file path=ppt/charts/_rels/chart1.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2" Type="http://schemas.openxmlformats.org/officeDocument/2006/relationships/chartUserShapes" Target="../drawings/drawing2.xml"/><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2" Type="http://schemas.openxmlformats.org/officeDocument/2006/relationships/chartUserShapes" Target="../drawings/drawing3.xml"/><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2" Type="http://schemas.openxmlformats.org/officeDocument/2006/relationships/chartUserShapes" Target="../drawings/drawing4.xml"/><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2" Type="http://schemas.openxmlformats.org/officeDocument/2006/relationships/chartUserShapes" Target="../drawings/drawing5.xml"/><Relationship Id="rId1" Type="http://schemas.openxmlformats.org/officeDocument/2006/relationships/package" Target="../embeddings/Microsoft_Excel_Worksheet4.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8358724720914585"/>
          <c:y val="8.5273287729250469E-2"/>
          <c:w val="0.60329399956580021"/>
          <c:h val="0.65159613148423778"/>
        </c:manualLayout>
      </c:layout>
      <c:doughnutChart>
        <c:varyColors val="1"/>
        <c:dLbls>
          <c:showLegendKey val="0"/>
          <c:showVal val="0"/>
          <c:showCatName val="0"/>
          <c:showSerName val="0"/>
          <c:showPercent val="0"/>
          <c:showBubbleSize val="0"/>
          <c:showLeaderLines val="0"/>
        </c:dLbls>
        <c:firstSliceAng val="0"/>
        <c:holeSize val="39"/>
      </c:doughnutChart>
      <c:spPr>
        <a:noFill/>
        <a:ln>
          <a:noFill/>
        </a:ln>
        <a:effectLst/>
      </c:spPr>
    </c:plotArea>
    <c:legend>
      <c:legendPos val="b"/>
      <c:layout>
        <c:manualLayout>
          <c:xMode val="edge"/>
          <c:yMode val="edge"/>
          <c:x val="0"/>
          <c:y val="0.75039408808761787"/>
          <c:w val="0.97947634289992702"/>
          <c:h val="0.24960591191238216"/>
        </c:manualLayout>
      </c:layout>
      <c:overlay val="0"/>
      <c:spPr>
        <a:noFill/>
        <a:ln>
          <a:noFill/>
        </a:ln>
        <a:effectLst/>
      </c:spPr>
      <c:txPr>
        <a:bodyPr rot="0" vert="horz"/>
        <a:lstStyle/>
        <a:p>
          <a:pPr>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lang="en-US" sz="2800" kern="1200">
          <a:solidFill>
            <a:schemeClr val="tx1"/>
          </a:solidFill>
          <a:latin typeface="+mn-lt"/>
          <a:ea typeface="+mn-ea"/>
          <a:cs typeface="Segoe UI Light" panose="020B0502040204020203" pitchFamily="34" charset="0"/>
        </a:defRPr>
      </a:pPr>
      <a:endParaRPr lang="en-US"/>
    </a:p>
  </c:txPr>
  <c:externalData r:id="rId1">
    <c:autoUpdate val="0"/>
  </c:externalData>
  <c:userShapes r:id="rId2"/>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8358724720914585"/>
          <c:y val="8.5273287729250469E-2"/>
          <c:w val="0.60329399956580021"/>
          <c:h val="0.65159613148423778"/>
        </c:manualLayout>
      </c:layout>
      <c:doughnutChart>
        <c:varyColors val="1"/>
        <c:dLbls>
          <c:showLegendKey val="0"/>
          <c:showVal val="0"/>
          <c:showCatName val="0"/>
          <c:showSerName val="0"/>
          <c:showPercent val="0"/>
          <c:showBubbleSize val="0"/>
          <c:showLeaderLines val="0"/>
        </c:dLbls>
        <c:firstSliceAng val="0"/>
        <c:holeSize val="39"/>
      </c:doughnutChart>
      <c:spPr>
        <a:noFill/>
        <a:ln>
          <a:noFill/>
        </a:ln>
        <a:effectLst/>
      </c:spPr>
    </c:plotArea>
    <c:legend>
      <c:legendPos val="b"/>
      <c:layout>
        <c:manualLayout>
          <c:xMode val="edge"/>
          <c:yMode val="edge"/>
          <c:x val="0"/>
          <c:y val="0.75039408808761787"/>
          <c:w val="0.97947634289992702"/>
          <c:h val="0.24960591191238216"/>
        </c:manualLayout>
      </c:layout>
      <c:overlay val="0"/>
      <c:spPr>
        <a:noFill/>
        <a:ln>
          <a:noFill/>
        </a:ln>
        <a:effectLst/>
      </c:spPr>
      <c:txPr>
        <a:bodyPr rot="0" vert="horz"/>
        <a:lstStyle/>
        <a:p>
          <a:pPr>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lang="en-US" sz="2800" kern="1200">
          <a:solidFill>
            <a:schemeClr val="tx1"/>
          </a:solidFill>
          <a:latin typeface="+mn-lt"/>
          <a:ea typeface="+mn-ea"/>
          <a:cs typeface="Segoe UI Light" panose="020B0502040204020203" pitchFamily="34" charset="0"/>
        </a:defRPr>
      </a:pPr>
      <a:endParaRPr lang="en-US"/>
    </a:p>
  </c:txPr>
  <c:externalData r:id="rId1">
    <c:autoUpdate val="0"/>
  </c:externalData>
  <c:userShapes r:id="rId2"/>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8358724720914585"/>
          <c:y val="8.5273287729250469E-2"/>
          <c:w val="0.60329399956580021"/>
          <c:h val="0.65159613148423778"/>
        </c:manualLayout>
      </c:layout>
      <c:doughnutChart>
        <c:varyColors val="1"/>
        <c:dLbls>
          <c:showLegendKey val="0"/>
          <c:showVal val="0"/>
          <c:showCatName val="0"/>
          <c:showSerName val="0"/>
          <c:showPercent val="0"/>
          <c:showBubbleSize val="0"/>
          <c:showLeaderLines val="0"/>
        </c:dLbls>
        <c:firstSliceAng val="0"/>
        <c:holeSize val="39"/>
      </c:doughnutChart>
      <c:spPr>
        <a:noFill/>
        <a:ln>
          <a:noFill/>
        </a:ln>
        <a:effectLst/>
      </c:spPr>
    </c:plotArea>
    <c:legend>
      <c:legendPos val="b"/>
      <c:layout>
        <c:manualLayout>
          <c:xMode val="edge"/>
          <c:yMode val="edge"/>
          <c:x val="0"/>
          <c:y val="0.75039408808761787"/>
          <c:w val="0.97947634289992702"/>
          <c:h val="0.24960591191238216"/>
        </c:manualLayout>
      </c:layout>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1">
    <c:autoUpdate val="0"/>
  </c:externalData>
  <c:userShapes r:id="rId2"/>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8358724720914585"/>
          <c:y val="8.5273287729250469E-2"/>
          <c:w val="0.60329399956580021"/>
          <c:h val="0.65159613148423778"/>
        </c:manualLayout>
      </c:layout>
      <c:doughnutChart>
        <c:varyColors val="1"/>
        <c:dLbls>
          <c:showLegendKey val="0"/>
          <c:showVal val="0"/>
          <c:showCatName val="0"/>
          <c:showSerName val="0"/>
          <c:showPercent val="0"/>
          <c:showBubbleSize val="0"/>
          <c:showLeaderLines val="0"/>
        </c:dLbls>
        <c:firstSliceAng val="0"/>
        <c:holeSize val="39"/>
      </c:doughnutChart>
      <c:spPr>
        <a:noFill/>
        <a:ln>
          <a:noFill/>
        </a:ln>
        <a:effectLst/>
      </c:spPr>
    </c:plotArea>
    <c:legend>
      <c:legendPos val="b"/>
      <c:layout>
        <c:manualLayout>
          <c:xMode val="edge"/>
          <c:yMode val="edge"/>
          <c:x val="0"/>
          <c:y val="0.75039408808761787"/>
          <c:w val="0.97947634289992702"/>
          <c:h val="0.24960591191238216"/>
        </c:manualLayout>
      </c:layout>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1">
    <c:autoUpdate val="0"/>
  </c:externalData>
  <c:userShapes r:id="rId2"/>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8358724720914585"/>
          <c:y val="8.5273287729250469E-2"/>
          <c:w val="0.60329399956580021"/>
          <c:h val="0.65159613148423778"/>
        </c:manualLayout>
      </c:layout>
      <c:doughnutChart>
        <c:varyColors val="1"/>
        <c:dLbls>
          <c:showLegendKey val="0"/>
          <c:showVal val="0"/>
          <c:showCatName val="0"/>
          <c:showSerName val="0"/>
          <c:showPercent val="0"/>
          <c:showBubbleSize val="0"/>
          <c:showLeaderLines val="0"/>
        </c:dLbls>
        <c:firstSliceAng val="0"/>
        <c:holeSize val="39"/>
      </c:doughnutChart>
      <c:spPr>
        <a:noFill/>
        <a:ln>
          <a:noFill/>
        </a:ln>
        <a:effectLst/>
      </c:spPr>
    </c:plotArea>
    <c:legend>
      <c:legendPos val="b"/>
      <c:layout>
        <c:manualLayout>
          <c:xMode val="edge"/>
          <c:yMode val="edge"/>
          <c:x val="0"/>
          <c:y val="0.75039408808761787"/>
          <c:w val="0.97947634289992702"/>
          <c:h val="0.24960591191238216"/>
        </c:manualLayout>
      </c:layout>
      <c:overlay val="0"/>
      <c:spPr>
        <a:noFill/>
        <a:ln>
          <a:noFill/>
        </a:ln>
        <a:effectLst/>
      </c:spPr>
      <c:txPr>
        <a:bodyPr rot="0" vert="horz"/>
        <a:lstStyle/>
        <a:p>
          <a:pPr>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lang="en-US" sz="2800" kern="1200">
          <a:solidFill>
            <a:schemeClr val="tx1"/>
          </a:solidFill>
          <a:latin typeface="+mn-lt"/>
          <a:ea typeface="+mn-ea"/>
          <a:cs typeface="Segoe UI Light" panose="020B0502040204020203" pitchFamily="34" charset="0"/>
        </a:defRPr>
      </a:pPr>
      <a:endParaRPr lang="en-US"/>
    </a:p>
  </c:txPr>
  <c:externalData r:id="rId1">
    <c:autoUpdate val="0"/>
  </c:externalData>
  <c:userShapes r:id="rId2"/>
</c:chartSpace>
</file>

<file path=ppt/drawings/drawing1.xml><?xml version="1.0" encoding="utf-8"?>
<c:userShapes xmlns:c="http://schemas.openxmlformats.org/drawingml/2006/chart">
  <cdr:relSizeAnchor xmlns:cdr="http://schemas.openxmlformats.org/drawingml/2006/chartDrawing">
    <cdr:from>
      <cdr:x>0.40091</cdr:x>
      <cdr:y>0.35703</cdr:y>
    </cdr:from>
    <cdr:to>
      <cdr:x>0.53852</cdr:x>
      <cdr:y>0.48846</cdr:y>
    </cdr:to>
    <cdr:sp macro="" textlink="">
      <cdr:nvSpPr>
        <cdr:cNvPr id="2" name="TextBox 1">
          <a:extLst xmlns:a="http://schemas.openxmlformats.org/drawingml/2006/main">
            <a:ext uri="{FF2B5EF4-FFF2-40B4-BE49-F238E27FC236}">
              <a16:creationId xmlns:a16="http://schemas.microsoft.com/office/drawing/2014/main" id="{7B2ABDC7-3F9C-4878-B95C-A98E614DD386}"/>
            </a:ext>
          </a:extLst>
        </cdr:cNvPr>
        <cdr:cNvSpPr txBox="1"/>
      </cdr:nvSpPr>
      <cdr:spPr>
        <a:xfrm xmlns:a="http://schemas.openxmlformats.org/drawingml/2006/main">
          <a:off x="1702747" y="1389308"/>
          <a:ext cx="584462" cy="511405"/>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1100" dirty="0"/>
        </a:p>
      </cdr:txBody>
    </cdr:sp>
  </cdr:relSizeAnchor>
</c:userShapes>
</file>

<file path=ppt/drawings/drawing2.xml><?xml version="1.0" encoding="utf-8"?>
<c:userShapes xmlns:c="http://schemas.openxmlformats.org/drawingml/2006/chart">
  <cdr:relSizeAnchor xmlns:cdr="http://schemas.openxmlformats.org/drawingml/2006/chartDrawing">
    <cdr:from>
      <cdr:x>0.40091</cdr:x>
      <cdr:y>0.35703</cdr:y>
    </cdr:from>
    <cdr:to>
      <cdr:x>0.53852</cdr:x>
      <cdr:y>0.48846</cdr:y>
    </cdr:to>
    <cdr:sp macro="" textlink="">
      <cdr:nvSpPr>
        <cdr:cNvPr id="2" name="TextBox 1">
          <a:extLst xmlns:a="http://schemas.openxmlformats.org/drawingml/2006/main">
            <a:ext uri="{FF2B5EF4-FFF2-40B4-BE49-F238E27FC236}">
              <a16:creationId xmlns:a16="http://schemas.microsoft.com/office/drawing/2014/main" id="{7B2ABDC7-3F9C-4878-B95C-A98E614DD386}"/>
            </a:ext>
          </a:extLst>
        </cdr:cNvPr>
        <cdr:cNvSpPr txBox="1"/>
      </cdr:nvSpPr>
      <cdr:spPr>
        <a:xfrm xmlns:a="http://schemas.openxmlformats.org/drawingml/2006/main">
          <a:off x="1702747" y="1389308"/>
          <a:ext cx="584462" cy="511405"/>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1100" dirty="0"/>
        </a:p>
      </cdr:txBody>
    </cdr:sp>
  </cdr:relSizeAnchor>
</c:userShapes>
</file>

<file path=ppt/drawings/drawing3.xml><?xml version="1.0" encoding="utf-8"?>
<c:userShapes xmlns:c="http://schemas.openxmlformats.org/drawingml/2006/chart">
  <cdr:relSizeAnchor xmlns:cdr="http://schemas.openxmlformats.org/drawingml/2006/chartDrawing">
    <cdr:from>
      <cdr:x>0.40091</cdr:x>
      <cdr:y>0.35703</cdr:y>
    </cdr:from>
    <cdr:to>
      <cdr:x>0.53852</cdr:x>
      <cdr:y>0.48846</cdr:y>
    </cdr:to>
    <cdr:sp macro="" textlink="">
      <cdr:nvSpPr>
        <cdr:cNvPr id="2" name="TextBox 1">
          <a:extLst xmlns:a="http://schemas.openxmlformats.org/drawingml/2006/main">
            <a:ext uri="{FF2B5EF4-FFF2-40B4-BE49-F238E27FC236}">
              <a16:creationId xmlns:a16="http://schemas.microsoft.com/office/drawing/2014/main" id="{7B2ABDC7-3F9C-4878-B95C-A98E614DD386}"/>
            </a:ext>
          </a:extLst>
        </cdr:cNvPr>
        <cdr:cNvSpPr txBox="1"/>
      </cdr:nvSpPr>
      <cdr:spPr>
        <a:xfrm xmlns:a="http://schemas.openxmlformats.org/drawingml/2006/main">
          <a:off x="1702747" y="1389308"/>
          <a:ext cx="584462" cy="511405"/>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1100" dirty="0"/>
        </a:p>
      </cdr:txBody>
    </cdr:sp>
  </cdr:relSizeAnchor>
</c:userShapes>
</file>

<file path=ppt/drawings/drawing4.xml><?xml version="1.0" encoding="utf-8"?>
<c:userShapes xmlns:c="http://schemas.openxmlformats.org/drawingml/2006/chart">
  <cdr:relSizeAnchor xmlns:cdr="http://schemas.openxmlformats.org/drawingml/2006/chartDrawing">
    <cdr:from>
      <cdr:x>0.40091</cdr:x>
      <cdr:y>0.35703</cdr:y>
    </cdr:from>
    <cdr:to>
      <cdr:x>0.53852</cdr:x>
      <cdr:y>0.48846</cdr:y>
    </cdr:to>
    <cdr:sp macro="" textlink="">
      <cdr:nvSpPr>
        <cdr:cNvPr id="2" name="TextBox 1">
          <a:extLst xmlns:a="http://schemas.openxmlformats.org/drawingml/2006/main">
            <a:ext uri="{FF2B5EF4-FFF2-40B4-BE49-F238E27FC236}">
              <a16:creationId xmlns:a16="http://schemas.microsoft.com/office/drawing/2014/main" id="{7B2ABDC7-3F9C-4878-B95C-A98E614DD386}"/>
            </a:ext>
          </a:extLst>
        </cdr:cNvPr>
        <cdr:cNvSpPr txBox="1"/>
      </cdr:nvSpPr>
      <cdr:spPr>
        <a:xfrm xmlns:a="http://schemas.openxmlformats.org/drawingml/2006/main">
          <a:off x="1702747" y="1389308"/>
          <a:ext cx="584462" cy="511405"/>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1100" dirty="0"/>
        </a:p>
      </cdr:txBody>
    </cdr:sp>
  </cdr:relSizeAnchor>
</c:userShapes>
</file>

<file path=ppt/drawings/drawing5.xml><?xml version="1.0" encoding="utf-8"?>
<c:userShapes xmlns:c="http://schemas.openxmlformats.org/drawingml/2006/chart">
  <cdr:relSizeAnchor xmlns:cdr="http://schemas.openxmlformats.org/drawingml/2006/chartDrawing">
    <cdr:from>
      <cdr:x>0.40091</cdr:x>
      <cdr:y>0.35703</cdr:y>
    </cdr:from>
    <cdr:to>
      <cdr:x>0.53852</cdr:x>
      <cdr:y>0.48846</cdr:y>
    </cdr:to>
    <cdr:sp macro="" textlink="">
      <cdr:nvSpPr>
        <cdr:cNvPr id="2" name="TextBox 1">
          <a:extLst xmlns:a="http://schemas.openxmlformats.org/drawingml/2006/main">
            <a:ext uri="{FF2B5EF4-FFF2-40B4-BE49-F238E27FC236}">
              <a16:creationId xmlns:a16="http://schemas.microsoft.com/office/drawing/2014/main" id="{7B2ABDC7-3F9C-4878-B95C-A98E614DD386}"/>
            </a:ext>
          </a:extLst>
        </cdr:cNvPr>
        <cdr:cNvSpPr txBox="1"/>
      </cdr:nvSpPr>
      <cdr:spPr>
        <a:xfrm xmlns:a="http://schemas.openxmlformats.org/drawingml/2006/main">
          <a:off x="1702747" y="1389308"/>
          <a:ext cx="584462" cy="511405"/>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1100" dirty="0"/>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dirty="0"/>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B6B9DB6D-5A0C-431A-8F77-35773DB67956}" type="datetimeFigureOut">
              <a:rPr lang="en-US" smtClean="0"/>
              <a:t>11/15/2021</a:t>
            </a:fld>
            <a:endParaRPr lang="en-US" dirty="0"/>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dirty="0"/>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CA21C571-8725-45A4-9FBF-22E722F638F9}" type="slidenum">
              <a:rPr lang="en-US" smtClean="0"/>
              <a:t>‹#›</a:t>
            </a:fld>
            <a:endParaRPr lang="en-US" dirty="0"/>
          </a:p>
        </p:txBody>
      </p:sp>
    </p:spTree>
    <p:extLst>
      <p:ext uri="{BB962C8B-B14F-4D97-AF65-F5344CB8AC3E}">
        <p14:creationId xmlns:p14="http://schemas.microsoft.com/office/powerpoint/2010/main" val="36870431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580313" y="5078582"/>
            <a:ext cx="6106779" cy="250325"/>
          </a:xfrm>
        </p:spPr>
        <p:txBody>
          <a:bodyPr/>
          <a:lstStyle/>
          <a:p>
            <a:endParaRPr lang="en-US" dirty="0"/>
          </a:p>
        </p:txBody>
      </p:sp>
      <p:sp>
        <p:nvSpPr>
          <p:cNvPr id="4" name="Slide Number Placeholder 3"/>
          <p:cNvSpPr>
            <a:spLocks noGrp="1"/>
          </p:cNvSpPr>
          <p:nvPr>
            <p:ph type="sldNum" sz="quarter" idx="10"/>
          </p:nvPr>
        </p:nvSpPr>
        <p:spPr/>
        <p:txBody>
          <a:bodyPr/>
          <a:lstStyle/>
          <a:p>
            <a:fld id="{8A1E5A91-6A2A-49AB-9FB1-38B3AEC05470}" type="slidenum">
              <a:rPr lang="en-US" smtClean="0"/>
              <a:t>1</a:t>
            </a:fld>
            <a:endParaRPr lang="en-US" dirty="0"/>
          </a:p>
        </p:txBody>
      </p:sp>
    </p:spTree>
    <p:extLst>
      <p:ext uri="{BB962C8B-B14F-4D97-AF65-F5344CB8AC3E}">
        <p14:creationId xmlns:p14="http://schemas.microsoft.com/office/powerpoint/2010/main" val="10548618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A21C571-8725-45A4-9FBF-22E722F638F9}" type="slidenum">
              <a:rPr lang="en-US" smtClean="0"/>
              <a:t>2</a:t>
            </a:fld>
            <a:endParaRPr lang="en-US" dirty="0"/>
          </a:p>
        </p:txBody>
      </p:sp>
    </p:spTree>
    <p:extLst>
      <p:ext uri="{BB962C8B-B14F-4D97-AF65-F5344CB8AC3E}">
        <p14:creationId xmlns:p14="http://schemas.microsoft.com/office/powerpoint/2010/main" val="5146214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A21C571-8725-45A4-9FBF-22E722F638F9}" type="slidenum">
              <a:rPr lang="en-US" smtClean="0"/>
              <a:t>3</a:t>
            </a:fld>
            <a:endParaRPr lang="en-US" dirty="0"/>
          </a:p>
        </p:txBody>
      </p:sp>
    </p:spTree>
    <p:extLst>
      <p:ext uri="{BB962C8B-B14F-4D97-AF65-F5344CB8AC3E}">
        <p14:creationId xmlns:p14="http://schemas.microsoft.com/office/powerpoint/2010/main" val="37974510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A21C571-8725-45A4-9FBF-22E722F638F9}" type="slidenum">
              <a:rPr lang="en-US" smtClean="0"/>
              <a:t>4</a:t>
            </a:fld>
            <a:endParaRPr lang="en-US" dirty="0"/>
          </a:p>
        </p:txBody>
      </p:sp>
    </p:spTree>
    <p:extLst>
      <p:ext uri="{BB962C8B-B14F-4D97-AF65-F5344CB8AC3E}">
        <p14:creationId xmlns:p14="http://schemas.microsoft.com/office/powerpoint/2010/main" val="23369650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A21C571-8725-45A4-9FBF-22E722F638F9}" type="slidenum">
              <a:rPr lang="en-US" smtClean="0"/>
              <a:t>5</a:t>
            </a:fld>
            <a:endParaRPr lang="en-US" dirty="0"/>
          </a:p>
        </p:txBody>
      </p:sp>
    </p:spTree>
    <p:extLst>
      <p:ext uri="{BB962C8B-B14F-4D97-AF65-F5344CB8AC3E}">
        <p14:creationId xmlns:p14="http://schemas.microsoft.com/office/powerpoint/2010/main" val="30183806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A21C571-8725-45A4-9FBF-22E722F638F9}" type="slidenum">
              <a:rPr lang="en-US" smtClean="0"/>
              <a:t>6</a:t>
            </a:fld>
            <a:endParaRPr lang="en-US" dirty="0"/>
          </a:p>
        </p:txBody>
      </p:sp>
    </p:spTree>
    <p:extLst>
      <p:ext uri="{BB962C8B-B14F-4D97-AF65-F5344CB8AC3E}">
        <p14:creationId xmlns:p14="http://schemas.microsoft.com/office/powerpoint/2010/main" val="27619317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A21C571-8725-45A4-9FBF-22E722F638F9}" type="slidenum">
              <a:rPr lang="en-US" smtClean="0"/>
              <a:t>7</a:t>
            </a:fld>
            <a:endParaRPr lang="en-US" dirty="0"/>
          </a:p>
        </p:txBody>
      </p:sp>
    </p:spTree>
    <p:extLst>
      <p:ext uri="{BB962C8B-B14F-4D97-AF65-F5344CB8AC3E}">
        <p14:creationId xmlns:p14="http://schemas.microsoft.com/office/powerpoint/2010/main" val="286411751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A21C571-8725-45A4-9FBF-22E722F638F9}" type="slidenum">
              <a:rPr lang="en-US" smtClean="0"/>
              <a:t>8</a:t>
            </a:fld>
            <a:endParaRPr lang="en-US" dirty="0"/>
          </a:p>
        </p:txBody>
      </p:sp>
    </p:spTree>
    <p:extLst>
      <p:ext uri="{BB962C8B-B14F-4D97-AF65-F5344CB8AC3E}">
        <p14:creationId xmlns:p14="http://schemas.microsoft.com/office/powerpoint/2010/main" val="15038681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A21C571-8725-45A4-9FBF-22E722F638F9}" type="slidenum">
              <a:rPr lang="en-US" smtClean="0"/>
              <a:t>9</a:t>
            </a:fld>
            <a:endParaRPr lang="en-US" dirty="0"/>
          </a:p>
        </p:txBody>
      </p:sp>
    </p:spTree>
    <p:extLst>
      <p:ext uri="{BB962C8B-B14F-4D97-AF65-F5344CB8AC3E}">
        <p14:creationId xmlns:p14="http://schemas.microsoft.com/office/powerpoint/2010/main" val="14956406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A21C571-8725-45A4-9FBF-22E722F638F9}" type="slidenum">
              <a:rPr lang="en-US" smtClean="0"/>
              <a:t>10</a:t>
            </a:fld>
            <a:endParaRPr lang="en-US" dirty="0"/>
          </a:p>
        </p:txBody>
      </p:sp>
    </p:spTree>
    <p:extLst>
      <p:ext uri="{BB962C8B-B14F-4D97-AF65-F5344CB8AC3E}">
        <p14:creationId xmlns:p14="http://schemas.microsoft.com/office/powerpoint/2010/main" val="38833927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A21C571-8725-45A4-9FBF-22E722F638F9}" type="slidenum">
              <a:rPr lang="en-US" smtClean="0"/>
              <a:t>11</a:t>
            </a:fld>
            <a:endParaRPr lang="en-US" dirty="0"/>
          </a:p>
        </p:txBody>
      </p:sp>
    </p:spTree>
    <p:extLst>
      <p:ext uri="{BB962C8B-B14F-4D97-AF65-F5344CB8AC3E}">
        <p14:creationId xmlns:p14="http://schemas.microsoft.com/office/powerpoint/2010/main" val="3669766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A21C571-8725-45A4-9FBF-22E722F638F9}" type="slidenum">
              <a:rPr lang="en-US" smtClean="0"/>
              <a:t>12</a:t>
            </a:fld>
            <a:endParaRPr lang="en-US" dirty="0"/>
          </a:p>
        </p:txBody>
      </p:sp>
    </p:spTree>
    <p:extLst>
      <p:ext uri="{BB962C8B-B14F-4D97-AF65-F5344CB8AC3E}">
        <p14:creationId xmlns:p14="http://schemas.microsoft.com/office/powerpoint/2010/main" val="57050529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A21C571-8725-45A4-9FBF-22E722F638F9}" type="slidenum">
              <a:rPr lang="en-US" smtClean="0"/>
              <a:t>13</a:t>
            </a:fld>
            <a:endParaRPr lang="en-US" dirty="0"/>
          </a:p>
        </p:txBody>
      </p:sp>
    </p:spTree>
    <p:extLst>
      <p:ext uri="{BB962C8B-B14F-4D97-AF65-F5344CB8AC3E}">
        <p14:creationId xmlns:p14="http://schemas.microsoft.com/office/powerpoint/2010/main" val="25237684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A21C571-8725-45A4-9FBF-22E722F638F9}" type="slidenum">
              <a:rPr lang="en-US" smtClean="0"/>
              <a:t>14</a:t>
            </a:fld>
            <a:endParaRPr lang="en-US" dirty="0"/>
          </a:p>
        </p:txBody>
      </p:sp>
    </p:spTree>
    <p:extLst>
      <p:ext uri="{BB962C8B-B14F-4D97-AF65-F5344CB8AC3E}">
        <p14:creationId xmlns:p14="http://schemas.microsoft.com/office/powerpoint/2010/main" val="30163430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A21C571-8725-45A4-9FBF-22E722F638F9}" type="slidenum">
              <a:rPr lang="en-US" smtClean="0"/>
              <a:t>15</a:t>
            </a:fld>
            <a:endParaRPr lang="en-US" dirty="0"/>
          </a:p>
        </p:txBody>
      </p:sp>
    </p:spTree>
    <p:extLst>
      <p:ext uri="{BB962C8B-B14F-4D97-AF65-F5344CB8AC3E}">
        <p14:creationId xmlns:p14="http://schemas.microsoft.com/office/powerpoint/2010/main" val="325404999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A21C571-8725-45A4-9FBF-22E722F638F9}" type="slidenum">
              <a:rPr lang="en-US" smtClean="0"/>
              <a:t>16</a:t>
            </a:fld>
            <a:endParaRPr lang="en-US" dirty="0"/>
          </a:p>
        </p:txBody>
      </p:sp>
    </p:spTree>
    <p:extLst>
      <p:ext uri="{BB962C8B-B14F-4D97-AF65-F5344CB8AC3E}">
        <p14:creationId xmlns:p14="http://schemas.microsoft.com/office/powerpoint/2010/main" val="247105689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A21C571-8725-45A4-9FBF-22E722F638F9}" type="slidenum">
              <a:rPr lang="en-US" smtClean="0"/>
              <a:t>17</a:t>
            </a:fld>
            <a:endParaRPr lang="en-US" dirty="0"/>
          </a:p>
        </p:txBody>
      </p:sp>
    </p:spTree>
    <p:extLst>
      <p:ext uri="{BB962C8B-B14F-4D97-AF65-F5344CB8AC3E}">
        <p14:creationId xmlns:p14="http://schemas.microsoft.com/office/powerpoint/2010/main" val="200210871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A21C571-8725-45A4-9FBF-22E722F638F9}" type="slidenum">
              <a:rPr lang="en-US" smtClean="0"/>
              <a:t>18</a:t>
            </a:fld>
            <a:endParaRPr lang="en-US" dirty="0"/>
          </a:p>
        </p:txBody>
      </p:sp>
    </p:spTree>
    <p:extLst>
      <p:ext uri="{BB962C8B-B14F-4D97-AF65-F5344CB8AC3E}">
        <p14:creationId xmlns:p14="http://schemas.microsoft.com/office/powerpoint/2010/main" val="302294928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A21C571-8725-45A4-9FBF-22E722F638F9}" type="slidenum">
              <a:rPr lang="en-US" smtClean="0"/>
              <a:t>19</a:t>
            </a:fld>
            <a:endParaRPr lang="en-US" dirty="0"/>
          </a:p>
        </p:txBody>
      </p:sp>
    </p:spTree>
    <p:extLst>
      <p:ext uri="{BB962C8B-B14F-4D97-AF65-F5344CB8AC3E}">
        <p14:creationId xmlns:p14="http://schemas.microsoft.com/office/powerpoint/2010/main" val="253561151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A21C571-8725-45A4-9FBF-22E722F638F9}" type="slidenum">
              <a:rPr lang="en-US" smtClean="0"/>
              <a:t>20</a:t>
            </a:fld>
            <a:endParaRPr lang="en-US" dirty="0"/>
          </a:p>
        </p:txBody>
      </p:sp>
    </p:spTree>
    <p:extLst>
      <p:ext uri="{BB962C8B-B14F-4D97-AF65-F5344CB8AC3E}">
        <p14:creationId xmlns:p14="http://schemas.microsoft.com/office/powerpoint/2010/main" val="294290607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A21C571-8725-45A4-9FBF-22E722F638F9}" type="slidenum">
              <a:rPr lang="en-US" smtClean="0"/>
              <a:t>21</a:t>
            </a:fld>
            <a:endParaRPr lang="en-US" dirty="0"/>
          </a:p>
        </p:txBody>
      </p:sp>
    </p:spTree>
    <p:extLst>
      <p:ext uri="{BB962C8B-B14F-4D97-AF65-F5344CB8AC3E}">
        <p14:creationId xmlns:p14="http://schemas.microsoft.com/office/powerpoint/2010/main" val="72238984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A21C571-8725-45A4-9FBF-22E722F638F9}" type="slidenum">
              <a:rPr lang="en-US" smtClean="0"/>
              <a:t>22</a:t>
            </a:fld>
            <a:endParaRPr lang="en-US" dirty="0"/>
          </a:p>
        </p:txBody>
      </p:sp>
    </p:spTree>
    <p:extLst>
      <p:ext uri="{BB962C8B-B14F-4D97-AF65-F5344CB8AC3E}">
        <p14:creationId xmlns:p14="http://schemas.microsoft.com/office/powerpoint/2010/main" val="82770252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A21C571-8725-45A4-9FBF-22E722F638F9}" type="slidenum">
              <a:rPr lang="en-US" smtClean="0"/>
              <a:t>23</a:t>
            </a:fld>
            <a:endParaRPr lang="en-US" dirty="0"/>
          </a:p>
        </p:txBody>
      </p:sp>
    </p:spTree>
    <p:extLst>
      <p:ext uri="{BB962C8B-B14F-4D97-AF65-F5344CB8AC3E}">
        <p14:creationId xmlns:p14="http://schemas.microsoft.com/office/powerpoint/2010/main" val="289067068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A21C571-8725-45A4-9FBF-22E722F638F9}" type="slidenum">
              <a:rPr lang="en-US" smtClean="0"/>
              <a:t>24</a:t>
            </a:fld>
            <a:endParaRPr lang="en-US" dirty="0"/>
          </a:p>
        </p:txBody>
      </p:sp>
    </p:spTree>
    <p:extLst>
      <p:ext uri="{BB962C8B-B14F-4D97-AF65-F5344CB8AC3E}">
        <p14:creationId xmlns:p14="http://schemas.microsoft.com/office/powerpoint/2010/main" val="214947961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A21C571-8725-45A4-9FBF-22E722F638F9}" type="slidenum">
              <a:rPr lang="en-US" smtClean="0"/>
              <a:t>25</a:t>
            </a:fld>
            <a:endParaRPr lang="en-US" dirty="0"/>
          </a:p>
        </p:txBody>
      </p:sp>
    </p:spTree>
    <p:extLst>
      <p:ext uri="{BB962C8B-B14F-4D97-AF65-F5344CB8AC3E}">
        <p14:creationId xmlns:p14="http://schemas.microsoft.com/office/powerpoint/2010/main" val="48498419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A21C571-8725-45A4-9FBF-22E722F638F9}" type="slidenum">
              <a:rPr lang="en-US" smtClean="0"/>
              <a:t>26</a:t>
            </a:fld>
            <a:endParaRPr lang="en-US" dirty="0"/>
          </a:p>
        </p:txBody>
      </p:sp>
    </p:spTree>
    <p:extLst>
      <p:ext uri="{BB962C8B-B14F-4D97-AF65-F5344CB8AC3E}">
        <p14:creationId xmlns:p14="http://schemas.microsoft.com/office/powerpoint/2010/main" val="66410745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A21C571-8725-45A4-9FBF-22E722F638F9}" type="slidenum">
              <a:rPr lang="en-US" smtClean="0"/>
              <a:t>27</a:t>
            </a:fld>
            <a:endParaRPr lang="en-US" dirty="0"/>
          </a:p>
        </p:txBody>
      </p:sp>
    </p:spTree>
    <p:extLst>
      <p:ext uri="{BB962C8B-B14F-4D97-AF65-F5344CB8AC3E}">
        <p14:creationId xmlns:p14="http://schemas.microsoft.com/office/powerpoint/2010/main" val="395271699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A21C571-8725-45A4-9FBF-22E722F638F9}" type="slidenum">
              <a:rPr lang="en-US" smtClean="0"/>
              <a:t>28</a:t>
            </a:fld>
            <a:endParaRPr lang="en-US" dirty="0"/>
          </a:p>
        </p:txBody>
      </p:sp>
    </p:spTree>
    <p:extLst>
      <p:ext uri="{BB962C8B-B14F-4D97-AF65-F5344CB8AC3E}">
        <p14:creationId xmlns:p14="http://schemas.microsoft.com/office/powerpoint/2010/main" val="60922427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A21C571-8725-45A4-9FBF-22E722F638F9}" type="slidenum">
              <a:rPr lang="en-US" smtClean="0"/>
              <a:t>29</a:t>
            </a:fld>
            <a:endParaRPr lang="en-US" dirty="0"/>
          </a:p>
        </p:txBody>
      </p:sp>
    </p:spTree>
    <p:extLst>
      <p:ext uri="{BB962C8B-B14F-4D97-AF65-F5344CB8AC3E}">
        <p14:creationId xmlns:p14="http://schemas.microsoft.com/office/powerpoint/2010/main" val="53313234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A21C571-8725-45A4-9FBF-22E722F638F9}" type="slidenum">
              <a:rPr lang="en-US" smtClean="0"/>
              <a:t>30</a:t>
            </a:fld>
            <a:endParaRPr lang="en-US" dirty="0"/>
          </a:p>
        </p:txBody>
      </p:sp>
    </p:spTree>
    <p:extLst>
      <p:ext uri="{BB962C8B-B14F-4D97-AF65-F5344CB8AC3E}">
        <p14:creationId xmlns:p14="http://schemas.microsoft.com/office/powerpoint/2010/main" val="152944158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A21C571-8725-45A4-9FBF-22E722F638F9}" type="slidenum">
              <a:rPr lang="en-US" smtClean="0"/>
              <a:t>31</a:t>
            </a:fld>
            <a:endParaRPr lang="en-US" dirty="0"/>
          </a:p>
        </p:txBody>
      </p:sp>
    </p:spTree>
    <p:extLst>
      <p:ext uri="{BB962C8B-B14F-4D97-AF65-F5344CB8AC3E}">
        <p14:creationId xmlns:p14="http://schemas.microsoft.com/office/powerpoint/2010/main" val="426264129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A21C571-8725-45A4-9FBF-22E722F638F9}" type="slidenum">
              <a:rPr lang="en-US" smtClean="0"/>
              <a:t>32</a:t>
            </a:fld>
            <a:endParaRPr lang="en-US" dirty="0"/>
          </a:p>
        </p:txBody>
      </p:sp>
    </p:spTree>
    <p:extLst>
      <p:ext uri="{BB962C8B-B14F-4D97-AF65-F5344CB8AC3E}">
        <p14:creationId xmlns:p14="http://schemas.microsoft.com/office/powerpoint/2010/main" val="153821824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A21C571-8725-45A4-9FBF-22E722F638F9}" type="slidenum">
              <a:rPr lang="en-US" smtClean="0"/>
              <a:t>33</a:t>
            </a:fld>
            <a:endParaRPr lang="en-US" dirty="0"/>
          </a:p>
        </p:txBody>
      </p:sp>
    </p:spTree>
    <p:extLst>
      <p:ext uri="{BB962C8B-B14F-4D97-AF65-F5344CB8AC3E}">
        <p14:creationId xmlns:p14="http://schemas.microsoft.com/office/powerpoint/2010/main" val="36288911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A21C571-8725-45A4-9FBF-22E722F638F9}" type="slidenum">
              <a:rPr lang="en-US" smtClean="0"/>
              <a:t>34</a:t>
            </a:fld>
            <a:endParaRPr lang="en-US" dirty="0"/>
          </a:p>
        </p:txBody>
      </p:sp>
    </p:spTree>
    <p:extLst>
      <p:ext uri="{BB962C8B-B14F-4D97-AF65-F5344CB8AC3E}">
        <p14:creationId xmlns:p14="http://schemas.microsoft.com/office/powerpoint/2010/main" val="246572035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A21C571-8725-45A4-9FBF-22E722F638F9}" type="slidenum">
              <a:rPr lang="en-US" smtClean="0"/>
              <a:t>35</a:t>
            </a:fld>
            <a:endParaRPr lang="en-US" dirty="0"/>
          </a:p>
        </p:txBody>
      </p:sp>
    </p:spTree>
    <p:extLst>
      <p:ext uri="{BB962C8B-B14F-4D97-AF65-F5344CB8AC3E}">
        <p14:creationId xmlns:p14="http://schemas.microsoft.com/office/powerpoint/2010/main" val="172687090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A21C571-8725-45A4-9FBF-22E722F638F9}" type="slidenum">
              <a:rPr lang="en-US" smtClean="0"/>
              <a:t>36</a:t>
            </a:fld>
            <a:endParaRPr lang="en-US" dirty="0"/>
          </a:p>
        </p:txBody>
      </p:sp>
    </p:spTree>
    <p:extLst>
      <p:ext uri="{BB962C8B-B14F-4D97-AF65-F5344CB8AC3E}">
        <p14:creationId xmlns:p14="http://schemas.microsoft.com/office/powerpoint/2010/main" val="313430981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A21C571-8725-45A4-9FBF-22E722F638F9}" type="slidenum">
              <a:rPr lang="en-US" smtClean="0"/>
              <a:t>63</a:t>
            </a:fld>
            <a:endParaRPr lang="en-US" dirty="0"/>
          </a:p>
        </p:txBody>
      </p:sp>
    </p:spTree>
    <p:extLst>
      <p:ext uri="{BB962C8B-B14F-4D97-AF65-F5344CB8AC3E}">
        <p14:creationId xmlns:p14="http://schemas.microsoft.com/office/powerpoint/2010/main" val="334460724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A21C571-8725-45A4-9FBF-22E722F638F9}" type="slidenum">
              <a:rPr lang="en-US" smtClean="0"/>
              <a:t>76</a:t>
            </a:fld>
            <a:endParaRPr lang="en-US" dirty="0"/>
          </a:p>
        </p:txBody>
      </p:sp>
    </p:spTree>
    <p:extLst>
      <p:ext uri="{BB962C8B-B14F-4D97-AF65-F5344CB8AC3E}">
        <p14:creationId xmlns:p14="http://schemas.microsoft.com/office/powerpoint/2010/main" val="194905471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A21C571-8725-45A4-9FBF-22E722F638F9}" type="slidenum">
              <a:rPr lang="en-US" smtClean="0"/>
              <a:t>77</a:t>
            </a:fld>
            <a:endParaRPr lang="en-US" dirty="0"/>
          </a:p>
        </p:txBody>
      </p:sp>
    </p:spTree>
    <p:extLst>
      <p:ext uri="{BB962C8B-B14F-4D97-AF65-F5344CB8AC3E}">
        <p14:creationId xmlns:p14="http://schemas.microsoft.com/office/powerpoint/2010/main" val="404475830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A21C571-8725-45A4-9FBF-22E722F638F9}" type="slidenum">
              <a:rPr lang="en-US" smtClean="0"/>
              <a:t>78</a:t>
            </a:fld>
            <a:endParaRPr lang="en-US" dirty="0"/>
          </a:p>
        </p:txBody>
      </p:sp>
    </p:spTree>
    <p:extLst>
      <p:ext uri="{BB962C8B-B14F-4D97-AF65-F5344CB8AC3E}">
        <p14:creationId xmlns:p14="http://schemas.microsoft.com/office/powerpoint/2010/main" val="394418818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A21C571-8725-45A4-9FBF-22E722F638F9}" type="slidenum">
              <a:rPr lang="en-US" smtClean="0"/>
              <a:t>79</a:t>
            </a:fld>
            <a:endParaRPr lang="en-US" dirty="0"/>
          </a:p>
        </p:txBody>
      </p:sp>
    </p:spTree>
    <p:extLst>
      <p:ext uri="{BB962C8B-B14F-4D97-AF65-F5344CB8AC3E}">
        <p14:creationId xmlns:p14="http://schemas.microsoft.com/office/powerpoint/2010/main" val="15826677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3398462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E71CAE8A-848C-481B-BF40-19A3B5DA8748}"/>
              </a:ext>
            </a:extLst>
          </p:cNvPr>
          <p:cNvPicPr>
            <a:picLocks noChangeAspect="1"/>
          </p:cNvPicPr>
          <p:nvPr userDrawn="1"/>
        </p:nvPicPr>
        <p:blipFill rotWithShape="1">
          <a:blip r:embed="rId2"/>
          <a:srcRect r="507" b="86382"/>
          <a:stretch/>
        </p:blipFill>
        <p:spPr>
          <a:xfrm>
            <a:off x="0" y="6417081"/>
            <a:ext cx="6065625" cy="435871"/>
          </a:xfrm>
          <a:prstGeom prst="rect">
            <a:avLst/>
          </a:prstGeom>
        </p:spPr>
      </p:pic>
      <p:pic>
        <p:nvPicPr>
          <p:cNvPr id="13" name="Picture 12">
            <a:extLst>
              <a:ext uri="{FF2B5EF4-FFF2-40B4-BE49-F238E27FC236}">
                <a16:creationId xmlns:a16="http://schemas.microsoft.com/office/drawing/2014/main" id="{A8EC58C2-9276-4896-B32A-1F7EA27330C7}"/>
              </a:ext>
            </a:extLst>
          </p:cNvPr>
          <p:cNvPicPr>
            <a:picLocks noChangeAspect="1"/>
          </p:cNvPicPr>
          <p:nvPr userDrawn="1"/>
        </p:nvPicPr>
        <p:blipFill rotWithShape="1">
          <a:blip r:embed="rId2"/>
          <a:srcRect l="30858" r="508" b="86382"/>
          <a:stretch/>
        </p:blipFill>
        <p:spPr>
          <a:xfrm>
            <a:off x="4777099" y="6417081"/>
            <a:ext cx="7414901" cy="435870"/>
          </a:xfrm>
          <a:prstGeom prst="rect">
            <a:avLst/>
          </a:prstGeom>
        </p:spPr>
      </p:pic>
      <p:sp>
        <p:nvSpPr>
          <p:cNvPr id="2" name="Title 1">
            <a:extLst>
              <a:ext uri="{FF2B5EF4-FFF2-40B4-BE49-F238E27FC236}">
                <a16:creationId xmlns:a16="http://schemas.microsoft.com/office/drawing/2014/main" id="{1B711EF4-E205-4327-9561-91F2691AB83D}"/>
              </a:ext>
            </a:extLst>
          </p:cNvPr>
          <p:cNvSpPr>
            <a:spLocks noGrp="1"/>
          </p:cNvSpPr>
          <p:nvPr>
            <p:ph type="title"/>
          </p:nvPr>
        </p:nvSpPr>
        <p:spPr>
          <a:xfrm>
            <a:off x="344325" y="297517"/>
            <a:ext cx="9637164" cy="865468"/>
          </a:xfrm>
        </p:spPr>
        <p:txBody>
          <a:bodyPr anchor="b">
            <a:normAutofit/>
          </a:bodyPr>
          <a:lstStyle>
            <a:lvl1pPr>
              <a:defRPr sz="3200">
                <a:latin typeface="Segoe UI Light" panose="020B0502040204020203" pitchFamily="34" charset="0"/>
                <a:cs typeface="Segoe UI Light" panose="020B0502040204020203" pitchFamily="34" charset="0"/>
              </a:defRPr>
            </a:lvl1pPr>
          </a:lstStyle>
          <a:p>
            <a:r>
              <a:rPr lang="en-US" dirty="0"/>
              <a:t>Click to edit Master title style</a:t>
            </a:r>
          </a:p>
        </p:txBody>
      </p:sp>
      <p:sp>
        <p:nvSpPr>
          <p:cNvPr id="3" name="Content Placeholder 2">
            <a:extLst>
              <a:ext uri="{FF2B5EF4-FFF2-40B4-BE49-F238E27FC236}">
                <a16:creationId xmlns:a16="http://schemas.microsoft.com/office/drawing/2014/main" id="{B373AAF5-F22B-43A4-88C7-8F8933D401D5}"/>
              </a:ext>
            </a:extLst>
          </p:cNvPr>
          <p:cNvSpPr>
            <a:spLocks noGrp="1"/>
          </p:cNvSpPr>
          <p:nvPr>
            <p:ph idx="1"/>
          </p:nvPr>
        </p:nvSpPr>
        <p:spPr>
          <a:xfrm>
            <a:off x="344324" y="1449610"/>
            <a:ext cx="11534329" cy="4351338"/>
          </a:xfrm>
        </p:spPr>
        <p:txBody>
          <a:bodyPr>
            <a:normAutofit/>
          </a:bodyPr>
          <a:lstStyle>
            <a:lvl1pPr>
              <a:defRPr sz="2000">
                <a:solidFill>
                  <a:schemeClr val="tx1"/>
                </a:solidFill>
                <a:latin typeface="Segoe UI" panose="020B0502040204020203" pitchFamily="34" charset="0"/>
                <a:cs typeface="Segoe UI" panose="020B0502040204020203" pitchFamily="34" charset="0"/>
              </a:defRPr>
            </a:lvl1pPr>
            <a:lvl2pPr>
              <a:defRPr sz="1800">
                <a:solidFill>
                  <a:schemeClr val="tx1"/>
                </a:solidFill>
                <a:latin typeface="Segoe UI" panose="020B0502040204020203" pitchFamily="34" charset="0"/>
                <a:cs typeface="Segoe UI" panose="020B0502040204020203" pitchFamily="34" charset="0"/>
              </a:defRPr>
            </a:lvl2pPr>
            <a:lvl3pPr>
              <a:defRPr sz="1600">
                <a:solidFill>
                  <a:schemeClr val="tx1"/>
                </a:solidFill>
                <a:latin typeface="Segoe UI" panose="020B0502040204020203" pitchFamily="34" charset="0"/>
                <a:cs typeface="Segoe UI" panose="020B0502040204020203" pitchFamily="34" charset="0"/>
              </a:defRPr>
            </a:lvl3pPr>
            <a:lvl4pPr>
              <a:defRPr sz="1400">
                <a:solidFill>
                  <a:schemeClr val="tx1"/>
                </a:solidFill>
                <a:latin typeface="Segoe UI" panose="020B0502040204020203" pitchFamily="34" charset="0"/>
                <a:cs typeface="Segoe UI" panose="020B0502040204020203" pitchFamily="34" charset="0"/>
              </a:defRPr>
            </a:lvl4pPr>
            <a:lvl5pPr>
              <a:defRPr sz="1400">
                <a:solidFill>
                  <a:schemeClr val="tx1"/>
                </a:solidFill>
                <a:latin typeface="Segoe UI" panose="020B0502040204020203" pitchFamily="34" charset="0"/>
                <a:cs typeface="Segoe UI" panose="020B0502040204020203"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Slide Number Placeholder 5">
            <a:extLst>
              <a:ext uri="{FF2B5EF4-FFF2-40B4-BE49-F238E27FC236}">
                <a16:creationId xmlns:a16="http://schemas.microsoft.com/office/drawing/2014/main" id="{6E0169E6-1FEF-4B18-A18D-337512DEF176}"/>
              </a:ext>
            </a:extLst>
          </p:cNvPr>
          <p:cNvSpPr>
            <a:spLocks noGrp="1"/>
          </p:cNvSpPr>
          <p:nvPr>
            <p:ph type="sldNum" sz="quarter" idx="12"/>
          </p:nvPr>
        </p:nvSpPr>
        <p:spPr>
          <a:xfrm>
            <a:off x="11128476" y="6504451"/>
            <a:ext cx="872799" cy="241900"/>
          </a:xfrm>
        </p:spPr>
        <p:txBody>
          <a:bodyPr/>
          <a:lstStyle>
            <a:lvl1pPr>
              <a:defRPr sz="1200">
                <a:solidFill>
                  <a:schemeClr val="bg1"/>
                </a:solidFill>
                <a:latin typeface="Segoe UI" panose="020B0502040204020203" pitchFamily="34" charset="0"/>
                <a:cs typeface="Segoe UI" panose="020B0502040204020203" pitchFamily="34" charset="0"/>
              </a:defRPr>
            </a:lvl1pPr>
          </a:lstStyle>
          <a:p>
            <a:r>
              <a:rPr lang="en-US" dirty="0"/>
              <a:t>Slide </a:t>
            </a:r>
            <a:fld id="{9CEF2F22-5709-41C3-8EB7-7BEDBFD473CC}" type="slidenum">
              <a:rPr lang="en-US" smtClean="0"/>
              <a:pPr/>
              <a:t>‹#›</a:t>
            </a:fld>
            <a:endParaRPr lang="en-US" dirty="0"/>
          </a:p>
        </p:txBody>
      </p:sp>
      <p:cxnSp>
        <p:nvCxnSpPr>
          <p:cNvPr id="10" name="Straight Connector 9">
            <a:extLst>
              <a:ext uri="{FF2B5EF4-FFF2-40B4-BE49-F238E27FC236}">
                <a16:creationId xmlns:a16="http://schemas.microsoft.com/office/drawing/2014/main" id="{A956B487-0016-4137-B3A2-933972D5605E}"/>
              </a:ext>
            </a:extLst>
          </p:cNvPr>
          <p:cNvCxnSpPr/>
          <p:nvPr userDrawn="1"/>
        </p:nvCxnSpPr>
        <p:spPr>
          <a:xfrm>
            <a:off x="344324" y="1307507"/>
            <a:ext cx="11534329"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263390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682B0D-52DD-4042-A55C-2609E50A5C9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1E4F9A35-2492-477D-AC24-393C36652BE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E4B8E90-B232-49A0-BC91-8B1873CA4270}"/>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493DCF95-7D3C-4E8E-A96B-1BC54D1B9348}"/>
              </a:ext>
            </a:extLst>
          </p:cNvPr>
          <p:cNvSpPr>
            <a:spLocks noGrp="1"/>
          </p:cNvSpPr>
          <p:nvPr>
            <p:ph type="ftr" sz="quarter" idx="11"/>
          </p:nvPr>
        </p:nvSpPr>
        <p:spPr/>
        <p:txBody>
          <a:bodyPr/>
          <a:lstStyle/>
          <a:p>
            <a:r>
              <a:rPr lang="en-US" dirty="0"/>
              <a:t>Weekly Status Report</a:t>
            </a:r>
          </a:p>
        </p:txBody>
      </p:sp>
      <p:sp>
        <p:nvSpPr>
          <p:cNvPr id="6" name="Slide Number Placeholder 5">
            <a:extLst>
              <a:ext uri="{FF2B5EF4-FFF2-40B4-BE49-F238E27FC236}">
                <a16:creationId xmlns:a16="http://schemas.microsoft.com/office/drawing/2014/main" id="{9B4804EB-F3CE-4600-868B-D171DF3033BC}"/>
              </a:ext>
            </a:extLst>
          </p:cNvPr>
          <p:cNvSpPr>
            <a:spLocks noGrp="1"/>
          </p:cNvSpPr>
          <p:nvPr>
            <p:ph type="sldNum" sz="quarter" idx="12"/>
          </p:nvPr>
        </p:nvSpPr>
        <p:spPr/>
        <p:txBody>
          <a:bodyPr/>
          <a:lstStyle/>
          <a:p>
            <a:fld id="{9CEF2F22-5709-41C3-8EB7-7BEDBFD473CC}" type="slidenum">
              <a:rPr lang="en-US" smtClean="0"/>
              <a:t>‹#›</a:t>
            </a:fld>
            <a:endParaRPr lang="en-US" dirty="0"/>
          </a:p>
        </p:txBody>
      </p:sp>
    </p:spTree>
    <p:extLst>
      <p:ext uri="{BB962C8B-B14F-4D97-AF65-F5344CB8AC3E}">
        <p14:creationId xmlns:p14="http://schemas.microsoft.com/office/powerpoint/2010/main" val="260380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4F133F-FF95-47FC-9E0D-B58CCE96B3C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CE445D1-D965-4323-A841-CB2F5453725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3806BF5-F208-43C5-A78E-28393056069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4F2046FC-EFC8-406E-9E1F-1A643D86D28B}"/>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6440053C-F40F-45A9-BD81-3A0105699D23}"/>
              </a:ext>
            </a:extLst>
          </p:cNvPr>
          <p:cNvSpPr>
            <a:spLocks noGrp="1"/>
          </p:cNvSpPr>
          <p:nvPr>
            <p:ph type="ftr" sz="quarter" idx="11"/>
          </p:nvPr>
        </p:nvSpPr>
        <p:spPr/>
        <p:txBody>
          <a:bodyPr/>
          <a:lstStyle/>
          <a:p>
            <a:r>
              <a:rPr lang="en-US" dirty="0"/>
              <a:t>Weekly Status Report</a:t>
            </a:r>
          </a:p>
        </p:txBody>
      </p:sp>
      <p:sp>
        <p:nvSpPr>
          <p:cNvPr id="7" name="Slide Number Placeholder 6">
            <a:extLst>
              <a:ext uri="{FF2B5EF4-FFF2-40B4-BE49-F238E27FC236}">
                <a16:creationId xmlns:a16="http://schemas.microsoft.com/office/drawing/2014/main" id="{D7A2F32F-FDBE-42FC-9231-C416DD6F1D6F}"/>
              </a:ext>
            </a:extLst>
          </p:cNvPr>
          <p:cNvSpPr>
            <a:spLocks noGrp="1"/>
          </p:cNvSpPr>
          <p:nvPr>
            <p:ph type="sldNum" sz="quarter" idx="12"/>
          </p:nvPr>
        </p:nvSpPr>
        <p:spPr/>
        <p:txBody>
          <a:bodyPr/>
          <a:lstStyle/>
          <a:p>
            <a:fld id="{9CEF2F22-5709-41C3-8EB7-7BEDBFD473CC}" type="slidenum">
              <a:rPr lang="en-US" smtClean="0"/>
              <a:t>‹#›</a:t>
            </a:fld>
            <a:endParaRPr lang="en-US" dirty="0"/>
          </a:p>
        </p:txBody>
      </p:sp>
    </p:spTree>
    <p:extLst>
      <p:ext uri="{BB962C8B-B14F-4D97-AF65-F5344CB8AC3E}">
        <p14:creationId xmlns:p14="http://schemas.microsoft.com/office/powerpoint/2010/main" val="37658397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B0D695-F6D7-44CE-9B3D-B39B1103F0B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A0BB29FA-0F6D-4CB3-8B70-32A2730DDDD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777F2D7-86FB-4242-80E8-7E473B794C7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1767F23-32D4-437B-A7D8-3B3C7E9ADCC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F7BE2D5-84D6-47C3-A064-41F27331722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A8754B8-FEB2-4E41-9969-781FF42DF753}"/>
              </a:ext>
            </a:extLst>
          </p:cNvPr>
          <p:cNvSpPr>
            <a:spLocks noGrp="1"/>
          </p:cNvSpPr>
          <p:nvPr>
            <p:ph type="dt" sz="half" idx="10"/>
          </p:nvPr>
        </p:nvSpPr>
        <p:spPr/>
        <p:txBody>
          <a:bodyPr/>
          <a:lstStyle/>
          <a:p>
            <a:endParaRPr lang="en-US" dirty="0"/>
          </a:p>
        </p:txBody>
      </p:sp>
      <p:sp>
        <p:nvSpPr>
          <p:cNvPr id="8" name="Footer Placeholder 7">
            <a:extLst>
              <a:ext uri="{FF2B5EF4-FFF2-40B4-BE49-F238E27FC236}">
                <a16:creationId xmlns:a16="http://schemas.microsoft.com/office/drawing/2014/main" id="{EC00428C-19AB-4E7C-99ED-D4BA4C09715E}"/>
              </a:ext>
            </a:extLst>
          </p:cNvPr>
          <p:cNvSpPr>
            <a:spLocks noGrp="1"/>
          </p:cNvSpPr>
          <p:nvPr>
            <p:ph type="ftr" sz="quarter" idx="11"/>
          </p:nvPr>
        </p:nvSpPr>
        <p:spPr/>
        <p:txBody>
          <a:bodyPr/>
          <a:lstStyle/>
          <a:p>
            <a:r>
              <a:rPr lang="en-US" dirty="0"/>
              <a:t>Weekly Status Report</a:t>
            </a:r>
          </a:p>
        </p:txBody>
      </p:sp>
      <p:sp>
        <p:nvSpPr>
          <p:cNvPr id="9" name="Slide Number Placeholder 8">
            <a:extLst>
              <a:ext uri="{FF2B5EF4-FFF2-40B4-BE49-F238E27FC236}">
                <a16:creationId xmlns:a16="http://schemas.microsoft.com/office/drawing/2014/main" id="{940B4C3F-46FB-410D-A492-7B28D0D6263B}"/>
              </a:ext>
            </a:extLst>
          </p:cNvPr>
          <p:cNvSpPr>
            <a:spLocks noGrp="1"/>
          </p:cNvSpPr>
          <p:nvPr>
            <p:ph type="sldNum" sz="quarter" idx="12"/>
          </p:nvPr>
        </p:nvSpPr>
        <p:spPr/>
        <p:txBody>
          <a:bodyPr/>
          <a:lstStyle/>
          <a:p>
            <a:fld id="{9CEF2F22-5709-41C3-8EB7-7BEDBFD473CC}" type="slidenum">
              <a:rPr lang="en-US" smtClean="0"/>
              <a:t>‹#›</a:t>
            </a:fld>
            <a:endParaRPr lang="en-US" dirty="0"/>
          </a:p>
        </p:txBody>
      </p:sp>
    </p:spTree>
    <p:extLst>
      <p:ext uri="{BB962C8B-B14F-4D97-AF65-F5344CB8AC3E}">
        <p14:creationId xmlns:p14="http://schemas.microsoft.com/office/powerpoint/2010/main" val="5620089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CC6406-9DDC-42E2-9E87-47C87AEC0343}"/>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957457C-5904-4F17-9375-E7B976882413}"/>
              </a:ext>
            </a:extLst>
          </p:cNvPr>
          <p:cNvSpPr>
            <a:spLocks noGrp="1"/>
          </p:cNvSpPr>
          <p:nvPr>
            <p:ph type="dt" sz="half" idx="10"/>
          </p:nvPr>
        </p:nvSpPr>
        <p:spPr/>
        <p:txBody>
          <a:bodyPr/>
          <a:lstStyle/>
          <a:p>
            <a:endParaRPr lang="en-US" dirty="0"/>
          </a:p>
        </p:txBody>
      </p:sp>
      <p:sp>
        <p:nvSpPr>
          <p:cNvPr id="4" name="Footer Placeholder 3">
            <a:extLst>
              <a:ext uri="{FF2B5EF4-FFF2-40B4-BE49-F238E27FC236}">
                <a16:creationId xmlns:a16="http://schemas.microsoft.com/office/drawing/2014/main" id="{BCD381A2-871B-4926-B2CD-C09A6EAE779F}"/>
              </a:ext>
            </a:extLst>
          </p:cNvPr>
          <p:cNvSpPr>
            <a:spLocks noGrp="1"/>
          </p:cNvSpPr>
          <p:nvPr>
            <p:ph type="ftr" sz="quarter" idx="11"/>
          </p:nvPr>
        </p:nvSpPr>
        <p:spPr/>
        <p:txBody>
          <a:bodyPr/>
          <a:lstStyle/>
          <a:p>
            <a:r>
              <a:rPr lang="en-US" dirty="0"/>
              <a:t>Weekly Status Report</a:t>
            </a:r>
          </a:p>
        </p:txBody>
      </p:sp>
      <p:sp>
        <p:nvSpPr>
          <p:cNvPr id="5" name="Slide Number Placeholder 4">
            <a:extLst>
              <a:ext uri="{FF2B5EF4-FFF2-40B4-BE49-F238E27FC236}">
                <a16:creationId xmlns:a16="http://schemas.microsoft.com/office/drawing/2014/main" id="{36AF7E3B-EBCD-498C-BD24-03BD0AA3802F}"/>
              </a:ext>
            </a:extLst>
          </p:cNvPr>
          <p:cNvSpPr>
            <a:spLocks noGrp="1"/>
          </p:cNvSpPr>
          <p:nvPr>
            <p:ph type="sldNum" sz="quarter" idx="12"/>
          </p:nvPr>
        </p:nvSpPr>
        <p:spPr/>
        <p:txBody>
          <a:bodyPr/>
          <a:lstStyle/>
          <a:p>
            <a:fld id="{9CEF2F22-5709-41C3-8EB7-7BEDBFD473CC}" type="slidenum">
              <a:rPr lang="en-US" smtClean="0"/>
              <a:t>‹#›</a:t>
            </a:fld>
            <a:endParaRPr lang="en-US" dirty="0"/>
          </a:p>
        </p:txBody>
      </p:sp>
    </p:spTree>
    <p:extLst>
      <p:ext uri="{BB962C8B-B14F-4D97-AF65-F5344CB8AC3E}">
        <p14:creationId xmlns:p14="http://schemas.microsoft.com/office/powerpoint/2010/main" val="41114763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62A5660-E14A-4AC4-9015-9E4A8D2A1ED7}"/>
              </a:ext>
            </a:extLst>
          </p:cNvPr>
          <p:cNvSpPr>
            <a:spLocks noGrp="1"/>
          </p:cNvSpPr>
          <p:nvPr>
            <p:ph type="dt" sz="half" idx="10"/>
          </p:nvPr>
        </p:nvSpPr>
        <p:spPr/>
        <p:txBody>
          <a:bodyPr/>
          <a:lstStyle/>
          <a:p>
            <a:endParaRPr lang="en-US" dirty="0"/>
          </a:p>
        </p:txBody>
      </p:sp>
      <p:sp>
        <p:nvSpPr>
          <p:cNvPr id="3" name="Footer Placeholder 2">
            <a:extLst>
              <a:ext uri="{FF2B5EF4-FFF2-40B4-BE49-F238E27FC236}">
                <a16:creationId xmlns:a16="http://schemas.microsoft.com/office/drawing/2014/main" id="{99A618ED-EFF0-4AFF-8D47-58766A4ED6AA}"/>
              </a:ext>
            </a:extLst>
          </p:cNvPr>
          <p:cNvSpPr>
            <a:spLocks noGrp="1"/>
          </p:cNvSpPr>
          <p:nvPr>
            <p:ph type="ftr" sz="quarter" idx="11"/>
          </p:nvPr>
        </p:nvSpPr>
        <p:spPr/>
        <p:txBody>
          <a:bodyPr/>
          <a:lstStyle/>
          <a:p>
            <a:r>
              <a:rPr lang="en-US" dirty="0"/>
              <a:t>Weekly Status Report</a:t>
            </a:r>
          </a:p>
        </p:txBody>
      </p:sp>
      <p:sp>
        <p:nvSpPr>
          <p:cNvPr id="4" name="Slide Number Placeholder 3">
            <a:extLst>
              <a:ext uri="{FF2B5EF4-FFF2-40B4-BE49-F238E27FC236}">
                <a16:creationId xmlns:a16="http://schemas.microsoft.com/office/drawing/2014/main" id="{53229FC6-8A97-4410-86D1-9B67872612EB}"/>
              </a:ext>
            </a:extLst>
          </p:cNvPr>
          <p:cNvSpPr>
            <a:spLocks noGrp="1"/>
          </p:cNvSpPr>
          <p:nvPr>
            <p:ph type="sldNum" sz="quarter" idx="12"/>
          </p:nvPr>
        </p:nvSpPr>
        <p:spPr/>
        <p:txBody>
          <a:bodyPr/>
          <a:lstStyle/>
          <a:p>
            <a:fld id="{9CEF2F22-5709-41C3-8EB7-7BEDBFD473CC}" type="slidenum">
              <a:rPr lang="en-US" smtClean="0"/>
              <a:t>‹#›</a:t>
            </a:fld>
            <a:endParaRPr lang="en-US" dirty="0"/>
          </a:p>
        </p:txBody>
      </p:sp>
    </p:spTree>
    <p:extLst>
      <p:ext uri="{BB962C8B-B14F-4D97-AF65-F5344CB8AC3E}">
        <p14:creationId xmlns:p14="http://schemas.microsoft.com/office/powerpoint/2010/main" val="461814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708DC9-1082-408F-A23B-4198E364079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CD1CF728-8373-48C1-A80C-0E658708A51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63FC516E-ED1F-4FB3-A036-702ECBD8BB1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A010880-BE9A-4016-BF4C-775BDFFF5513}"/>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EE34E7AD-838C-478F-B0B7-D0A165B3DFE0}"/>
              </a:ext>
            </a:extLst>
          </p:cNvPr>
          <p:cNvSpPr>
            <a:spLocks noGrp="1"/>
          </p:cNvSpPr>
          <p:nvPr>
            <p:ph type="ftr" sz="quarter" idx="11"/>
          </p:nvPr>
        </p:nvSpPr>
        <p:spPr/>
        <p:txBody>
          <a:bodyPr/>
          <a:lstStyle/>
          <a:p>
            <a:r>
              <a:rPr lang="en-US" dirty="0"/>
              <a:t>Weekly Status Report</a:t>
            </a:r>
          </a:p>
        </p:txBody>
      </p:sp>
      <p:sp>
        <p:nvSpPr>
          <p:cNvPr id="7" name="Slide Number Placeholder 6">
            <a:extLst>
              <a:ext uri="{FF2B5EF4-FFF2-40B4-BE49-F238E27FC236}">
                <a16:creationId xmlns:a16="http://schemas.microsoft.com/office/drawing/2014/main" id="{D75957A3-4B3B-417C-A0D2-BA5AF47910CE}"/>
              </a:ext>
            </a:extLst>
          </p:cNvPr>
          <p:cNvSpPr>
            <a:spLocks noGrp="1"/>
          </p:cNvSpPr>
          <p:nvPr>
            <p:ph type="sldNum" sz="quarter" idx="12"/>
          </p:nvPr>
        </p:nvSpPr>
        <p:spPr/>
        <p:txBody>
          <a:bodyPr/>
          <a:lstStyle/>
          <a:p>
            <a:fld id="{9CEF2F22-5709-41C3-8EB7-7BEDBFD473CC}" type="slidenum">
              <a:rPr lang="en-US" smtClean="0"/>
              <a:t>‹#›</a:t>
            </a:fld>
            <a:endParaRPr lang="en-US" dirty="0"/>
          </a:p>
        </p:txBody>
      </p:sp>
    </p:spTree>
    <p:extLst>
      <p:ext uri="{BB962C8B-B14F-4D97-AF65-F5344CB8AC3E}">
        <p14:creationId xmlns:p14="http://schemas.microsoft.com/office/powerpoint/2010/main" val="40007545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8D4D58-0D25-4060-83DD-96C12496040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8796914F-B1AF-4D6E-974D-2F78D3275B8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F118EBDC-A308-4FCC-BD77-22CB35D65AB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DD965EE-32EB-409D-8427-A551AAF45BF7}"/>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92CE78C5-B56B-4F4A-BB9C-DBAF8BBEDE2F}"/>
              </a:ext>
            </a:extLst>
          </p:cNvPr>
          <p:cNvSpPr>
            <a:spLocks noGrp="1"/>
          </p:cNvSpPr>
          <p:nvPr>
            <p:ph type="ftr" sz="quarter" idx="11"/>
          </p:nvPr>
        </p:nvSpPr>
        <p:spPr/>
        <p:txBody>
          <a:bodyPr/>
          <a:lstStyle/>
          <a:p>
            <a:r>
              <a:rPr lang="en-US" dirty="0"/>
              <a:t>Weekly Status Report</a:t>
            </a:r>
          </a:p>
        </p:txBody>
      </p:sp>
      <p:sp>
        <p:nvSpPr>
          <p:cNvPr id="7" name="Slide Number Placeholder 6">
            <a:extLst>
              <a:ext uri="{FF2B5EF4-FFF2-40B4-BE49-F238E27FC236}">
                <a16:creationId xmlns:a16="http://schemas.microsoft.com/office/drawing/2014/main" id="{A441500F-68AF-4C65-97CE-85E2B68D0504}"/>
              </a:ext>
            </a:extLst>
          </p:cNvPr>
          <p:cNvSpPr>
            <a:spLocks noGrp="1"/>
          </p:cNvSpPr>
          <p:nvPr>
            <p:ph type="sldNum" sz="quarter" idx="12"/>
          </p:nvPr>
        </p:nvSpPr>
        <p:spPr/>
        <p:txBody>
          <a:bodyPr/>
          <a:lstStyle/>
          <a:p>
            <a:fld id="{9CEF2F22-5709-41C3-8EB7-7BEDBFD473CC}" type="slidenum">
              <a:rPr lang="en-US" smtClean="0"/>
              <a:t>‹#›</a:t>
            </a:fld>
            <a:endParaRPr lang="en-US" dirty="0"/>
          </a:p>
        </p:txBody>
      </p:sp>
    </p:spTree>
    <p:extLst>
      <p:ext uri="{BB962C8B-B14F-4D97-AF65-F5344CB8AC3E}">
        <p14:creationId xmlns:p14="http://schemas.microsoft.com/office/powerpoint/2010/main" val="19484455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F982AE-5961-4EFB-AA5C-E387929973D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A1665BD-B43A-47AE-8802-0D7E374B357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D2CA928-7510-4AD7-B90C-ECA7D39054B1}"/>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7E0D843E-C5F9-45AE-B1F4-2B1216485658}"/>
              </a:ext>
            </a:extLst>
          </p:cNvPr>
          <p:cNvSpPr>
            <a:spLocks noGrp="1"/>
          </p:cNvSpPr>
          <p:nvPr>
            <p:ph type="ftr" sz="quarter" idx="11"/>
          </p:nvPr>
        </p:nvSpPr>
        <p:spPr/>
        <p:txBody>
          <a:bodyPr/>
          <a:lstStyle/>
          <a:p>
            <a:r>
              <a:rPr lang="en-US" dirty="0"/>
              <a:t>Weekly Status Report</a:t>
            </a:r>
          </a:p>
        </p:txBody>
      </p:sp>
      <p:sp>
        <p:nvSpPr>
          <p:cNvPr id="6" name="Slide Number Placeholder 5">
            <a:extLst>
              <a:ext uri="{FF2B5EF4-FFF2-40B4-BE49-F238E27FC236}">
                <a16:creationId xmlns:a16="http://schemas.microsoft.com/office/drawing/2014/main" id="{B594CC61-16D2-44AD-9B68-40E077265A5B}"/>
              </a:ext>
            </a:extLst>
          </p:cNvPr>
          <p:cNvSpPr>
            <a:spLocks noGrp="1"/>
          </p:cNvSpPr>
          <p:nvPr>
            <p:ph type="sldNum" sz="quarter" idx="12"/>
          </p:nvPr>
        </p:nvSpPr>
        <p:spPr/>
        <p:txBody>
          <a:bodyPr/>
          <a:lstStyle/>
          <a:p>
            <a:fld id="{9CEF2F22-5709-41C3-8EB7-7BEDBFD473CC}" type="slidenum">
              <a:rPr lang="en-US" smtClean="0"/>
              <a:t>‹#›</a:t>
            </a:fld>
            <a:endParaRPr lang="en-US" dirty="0"/>
          </a:p>
        </p:txBody>
      </p:sp>
    </p:spTree>
    <p:extLst>
      <p:ext uri="{BB962C8B-B14F-4D97-AF65-F5344CB8AC3E}">
        <p14:creationId xmlns:p14="http://schemas.microsoft.com/office/powerpoint/2010/main" val="41032189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A1D48A9-EA0E-482E-A6C3-F81C9F50A941}"/>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CF606E4-BF88-4C4B-96D2-6CE3B815012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242E3F1-B4C6-42E0-A98D-38C2622DB2DF}"/>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ACC7D055-B90E-49EC-B7B9-297DA5DAC30B}"/>
              </a:ext>
            </a:extLst>
          </p:cNvPr>
          <p:cNvSpPr>
            <a:spLocks noGrp="1"/>
          </p:cNvSpPr>
          <p:nvPr>
            <p:ph type="ftr" sz="quarter" idx="11"/>
          </p:nvPr>
        </p:nvSpPr>
        <p:spPr/>
        <p:txBody>
          <a:bodyPr/>
          <a:lstStyle/>
          <a:p>
            <a:r>
              <a:rPr lang="en-US" dirty="0"/>
              <a:t>Weekly Status Report</a:t>
            </a:r>
          </a:p>
        </p:txBody>
      </p:sp>
      <p:sp>
        <p:nvSpPr>
          <p:cNvPr id="6" name="Slide Number Placeholder 5">
            <a:extLst>
              <a:ext uri="{FF2B5EF4-FFF2-40B4-BE49-F238E27FC236}">
                <a16:creationId xmlns:a16="http://schemas.microsoft.com/office/drawing/2014/main" id="{0DA34242-485F-43FF-9F62-5FE0BE201B2F}"/>
              </a:ext>
            </a:extLst>
          </p:cNvPr>
          <p:cNvSpPr>
            <a:spLocks noGrp="1"/>
          </p:cNvSpPr>
          <p:nvPr>
            <p:ph type="sldNum" sz="quarter" idx="12"/>
          </p:nvPr>
        </p:nvSpPr>
        <p:spPr/>
        <p:txBody>
          <a:bodyPr/>
          <a:lstStyle/>
          <a:p>
            <a:fld id="{9CEF2F22-5709-41C3-8EB7-7BEDBFD473CC}" type="slidenum">
              <a:rPr lang="en-US" smtClean="0"/>
              <a:t>‹#›</a:t>
            </a:fld>
            <a:endParaRPr lang="en-US" dirty="0"/>
          </a:p>
        </p:txBody>
      </p:sp>
    </p:spTree>
    <p:extLst>
      <p:ext uri="{BB962C8B-B14F-4D97-AF65-F5344CB8AC3E}">
        <p14:creationId xmlns:p14="http://schemas.microsoft.com/office/powerpoint/2010/main" val="2962883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F3DA279-D5CF-43AF-BD2E-65AA96993B3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B8353A87-048D-44EB-BB62-E006EFE8300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58A1D39-1A1B-4583-AA60-CACAE2755CD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a:extLst>
              <a:ext uri="{FF2B5EF4-FFF2-40B4-BE49-F238E27FC236}">
                <a16:creationId xmlns:a16="http://schemas.microsoft.com/office/drawing/2014/main" id="{502CEBEE-915E-40C8-8C3E-E69CEE324E3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t>Weekly Status Report</a:t>
            </a:r>
          </a:p>
        </p:txBody>
      </p:sp>
      <p:sp>
        <p:nvSpPr>
          <p:cNvPr id="6" name="Slide Number Placeholder 5">
            <a:extLst>
              <a:ext uri="{FF2B5EF4-FFF2-40B4-BE49-F238E27FC236}">
                <a16:creationId xmlns:a16="http://schemas.microsoft.com/office/drawing/2014/main" id="{DD52EA03-8762-4BBB-AE3D-EC0A48A07D7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CEF2F22-5709-41C3-8EB7-7BEDBFD473CC}" type="slidenum">
              <a:rPr lang="en-US" smtClean="0"/>
              <a:t>‹#›</a:t>
            </a:fld>
            <a:endParaRPr lang="en-US" dirty="0"/>
          </a:p>
        </p:txBody>
      </p:sp>
    </p:spTree>
    <p:extLst>
      <p:ext uri="{BB962C8B-B14F-4D97-AF65-F5344CB8AC3E}">
        <p14:creationId xmlns:p14="http://schemas.microsoft.com/office/powerpoint/2010/main" val="40018666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hyperlink" Target="https://en.wikipedia.org/wiki/Government_of_Rhode_Island" TargetMode="External"/><Relationship Id="rId5" Type="http://schemas.microsoft.com/office/2007/relationships/hdphoto" Target="../media/hdphoto1.wdp"/><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www.tax.ri.gov/PPPLoans/index.php"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hyperlink" Target="http://www.tax.ri.gov/PPPLoans/Pub_2021_04_PPP_Loan_forgiveness_FAQs_rev_11_10_21.pdf" TargetMode="External"/><Relationship Id="rId4" Type="http://schemas.openxmlformats.org/officeDocument/2006/relationships/hyperlink" Target="http://www.tax.ri.gov/Advisory/ADV_2021_39.pdf"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rules.sos.ri.gov/regulations/part/280-20-55-2" TargetMode="External"/><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www.tax.ri.gov/forms/2021/DRAFTS/Personal/2021%20IndManPenaltyWorksheet_bd.pdf" TargetMode="External"/><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hyperlink" Target="https://healthsourceri.com/OE/" TargetMode="External"/><Relationship Id="rId5" Type="http://schemas.openxmlformats.org/officeDocument/2006/relationships/hyperlink" Target="http://www.tax.ri.gov/Advisory/ADV_2021_06.pdf" TargetMode="External"/><Relationship Id="rId4" Type="http://schemas.openxmlformats.org/officeDocument/2006/relationships/hyperlink" Target="http://www.tax.ri.gov/healthcoveragemandate/index.php"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22.xml.rels><?xml version="1.0" encoding="UTF-8" standalone="yes"?>
<Relationships xmlns="http://schemas.openxmlformats.org/package/2006/relationships"><Relationship Id="rId3" Type="http://schemas.openxmlformats.org/officeDocument/2006/relationships/hyperlink" Target="https://rules.sos.ri.gov/regulations/part/280-20-55-4" TargetMode="External"/><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www.tax.ri.gov/Tax%20Website/TAX/notice/Responses%20to%20Practitioner%20Questions%2012-31-13.pdf" TargetMode="External"/><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mailto:tax.nonres713@tax.ri.gov" TargetMode="External"/><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hyperlink" Target="http://www.tax.ri.gov/Advisory/ADV_2020_40.pdf" TargetMode="External"/><Relationship Id="rId4" Type="http://schemas.openxmlformats.org/officeDocument/2006/relationships/hyperlink" Target="http://www.tax.ri.gov/taxforms/nrrewh.php" TargetMode="Externa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hyperlink" Target="http://www.taxportal.ri.gov/" TargetMode="External"/><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hyperlink" Target="http://www.tax.ri.gov/Advisory/ADV_2021_42.pdf" TargetMode="External"/><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hyperlink" Target="http://webserver.rilegislature.gov/BillText21/HouseText21/H6122Aaa.pdf" TargetMode="External"/><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34.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hyperlink" Target="http://www.tax.ri.gov/Tax%20Website/TAX/notice/Notice%202015-13%20--%20Real%20Estate%20Company%20Acquisition%20--%2009-02-15.pdf" TargetMode="External"/><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s://www.taxportal.ri.gov/" TargetMode="Externa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mailto:taxportal@tax.ri.gov?subject=Tax%20Portal%20Pin%20Number%20Request" TargetMode="Externa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hyperlink" Target="https://taxportal.ri.gov/" TargetMode="External"/><Relationship Id="rId2" Type="http://schemas.openxmlformats.org/officeDocument/2006/relationships/hyperlink" Target="https://www.ri.gov/taxation/business/index.php" TargetMode="Externa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hyperlink" Target="https://www.taxportal.ri.gov/rptp/wcm/connect/bbf3ee8c-9c47-4d79-8c94-ce4ebd4602a7/Portal+User+Guide.pdf?MOD=AJPERES&amp;CVID=mXmYmzu" TargetMode="External"/><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hyperlink" Target="http://www.tax.ri.gov/forms/2021/Field%20Audit/ExemptOrgApp_w.pdf" TargetMode="Externa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hyperlink" Target="http://www.tax.ri.gov/exemptOrg/ExemptOrgRen_w.pdf" TargetMode="Externa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hyperlink" Target="http://www.tax.ri.gov/NRcontractor/Request..pdf" TargetMode="Externa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hyperlink" Target="http://www.tax.ri.gov/NRcontractor/NRCDeposit..pdf" TargetMode="External"/><Relationship Id="rId1" Type="http://schemas.openxmlformats.org/officeDocument/2006/relationships/slideLayout" Target="../slideLayouts/slideLayout2.xml"/><Relationship Id="rId4" Type="http://schemas.openxmlformats.org/officeDocument/2006/relationships/image" Target="../media/image51.png"/></Relationships>
</file>

<file path=ppt/slides/_rels/slide74.xml.rels><?xml version="1.0" encoding="UTF-8" standalone="yes"?>
<Relationships xmlns="http://schemas.openxmlformats.org/package/2006/relationships"><Relationship Id="rId3" Type="http://schemas.openxmlformats.org/officeDocument/2006/relationships/hyperlink" Target="http://www.tax.ri.gov/ManagedAudit/ManagedAuditBrochure_08112021.pdf" TargetMode="External"/><Relationship Id="rId2" Type="http://schemas.openxmlformats.org/officeDocument/2006/relationships/hyperlink" Target="http://www.tax.ri.gov/ManagedAudit/ManagedAuditApp.pdf" TargetMode="Externa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hyperlink" Target="mailto:Tax.Outreach@tax.ri.gov" TargetMode="External"/><Relationship Id="rId2" Type="http://schemas.openxmlformats.org/officeDocument/2006/relationships/notesSlide" Target="../notesSlides/notesSlide40.xml"/><Relationship Id="rId1" Type="http://schemas.openxmlformats.org/officeDocument/2006/relationships/slideLayout" Target="../slideLayouts/slideLayout2.xml"/><Relationship Id="rId5" Type="http://schemas.openxmlformats.org/officeDocument/2006/relationships/hyperlink" Target="mailto:Amanda.Tirocchi@tax.ri.gov" TargetMode="External"/><Relationship Id="rId4" Type="http://schemas.openxmlformats.org/officeDocument/2006/relationships/hyperlink" Target="mailto:Tax.Assist@tax.ri.gov" TargetMode="Externa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AB3F9C96-EF22-4D76-A687-F7CE372152C5}"/>
              </a:ext>
            </a:extLst>
          </p:cNvPr>
          <p:cNvPicPr>
            <a:picLocks noChangeAspect="1"/>
          </p:cNvPicPr>
          <p:nvPr/>
        </p:nvPicPr>
        <p:blipFill>
          <a:blip r:embed="rId3"/>
          <a:stretch>
            <a:fillRect/>
          </a:stretch>
        </p:blipFill>
        <p:spPr>
          <a:xfrm>
            <a:off x="3618272" y="2661715"/>
            <a:ext cx="7787148" cy="1315606"/>
          </a:xfrm>
          <a:prstGeom prst="rect">
            <a:avLst/>
          </a:prstGeom>
        </p:spPr>
      </p:pic>
      <p:sp>
        <p:nvSpPr>
          <p:cNvPr id="13" name="TextBox 12">
            <a:extLst>
              <a:ext uri="{FF2B5EF4-FFF2-40B4-BE49-F238E27FC236}">
                <a16:creationId xmlns:a16="http://schemas.microsoft.com/office/drawing/2014/main" id="{60FE87F6-E6D1-4324-AF95-ED462695637A}"/>
              </a:ext>
            </a:extLst>
          </p:cNvPr>
          <p:cNvSpPr txBox="1"/>
          <p:nvPr/>
        </p:nvSpPr>
        <p:spPr>
          <a:xfrm>
            <a:off x="5368413" y="2880679"/>
            <a:ext cx="6514470" cy="897204"/>
          </a:xfrm>
          <a:prstGeom prst="rect">
            <a:avLst/>
          </a:prstGeom>
          <a:noFill/>
        </p:spPr>
        <p:txBody>
          <a:bodyPr wrap="square" lIns="0" tIns="0" rIns="0" bIns="0" rtlCol="0">
            <a:spAutoFit/>
          </a:bodyPr>
          <a:lstStyle/>
          <a:p>
            <a:r>
              <a:rPr lang="en-US" sz="2449" dirty="0">
                <a:solidFill>
                  <a:schemeClr val="tx1">
                    <a:lumMod val="75000"/>
                    <a:lumOff val="25000"/>
                  </a:schemeClr>
                </a:solidFill>
                <a:latin typeface="Segoe UI Black" panose="020B0A02040204020203" pitchFamily="34" charset="0"/>
                <a:ea typeface="Segoe UI Black" panose="020B0A02040204020203" pitchFamily="34" charset="0"/>
              </a:rPr>
              <a:t>Rhode Island Department of Revenue</a:t>
            </a:r>
          </a:p>
          <a:p>
            <a:r>
              <a:rPr lang="en-US" sz="3265" dirty="0">
                <a:latin typeface="Segoe UI Black" panose="020B0A02040204020203" pitchFamily="34" charset="0"/>
                <a:ea typeface="Segoe UI Black" panose="020B0A02040204020203" pitchFamily="34" charset="0"/>
              </a:rPr>
              <a:t>Division of Taxation</a:t>
            </a:r>
            <a:endParaRPr lang="en-ID" sz="4489" dirty="0">
              <a:latin typeface="Segoe UI Black" panose="020B0A02040204020203" pitchFamily="34" charset="0"/>
              <a:ea typeface="Segoe UI Black" panose="020B0A02040204020203" pitchFamily="34" charset="0"/>
            </a:endParaRPr>
          </a:p>
        </p:txBody>
      </p:sp>
      <p:sp>
        <p:nvSpPr>
          <p:cNvPr id="14" name="TextBox 13">
            <a:extLst>
              <a:ext uri="{FF2B5EF4-FFF2-40B4-BE49-F238E27FC236}">
                <a16:creationId xmlns:a16="http://schemas.microsoft.com/office/drawing/2014/main" id="{A6D9A40B-3B4B-40ED-BFEC-731239655E25}"/>
              </a:ext>
            </a:extLst>
          </p:cNvPr>
          <p:cNvSpPr txBox="1"/>
          <p:nvPr/>
        </p:nvSpPr>
        <p:spPr>
          <a:xfrm>
            <a:off x="5326770" y="3996847"/>
            <a:ext cx="5965386" cy="235449"/>
          </a:xfrm>
          <a:prstGeom prst="rect">
            <a:avLst/>
          </a:prstGeom>
          <a:noFill/>
        </p:spPr>
        <p:txBody>
          <a:bodyPr wrap="square" lIns="0" tIns="0" rIns="0" bIns="0" rtlCol="0">
            <a:spAutoFit/>
          </a:bodyPr>
          <a:lstStyle/>
          <a:p>
            <a:pPr algn="l"/>
            <a:r>
              <a:rPr lang="en-US" sz="1530" dirty="0">
                <a:latin typeface="Segoe UI Black" panose="020B0A02040204020203" pitchFamily="34" charset="0"/>
                <a:ea typeface="Segoe UI Black" panose="020B0A02040204020203" pitchFamily="34" charset="0"/>
              </a:rPr>
              <a:t>“Seminar for Tax Preparers” - November 16, 2021, online</a:t>
            </a:r>
          </a:p>
        </p:txBody>
      </p:sp>
      <p:pic>
        <p:nvPicPr>
          <p:cNvPr id="7" name="Picture 6">
            <a:extLst>
              <a:ext uri="{FF2B5EF4-FFF2-40B4-BE49-F238E27FC236}">
                <a16:creationId xmlns:a16="http://schemas.microsoft.com/office/drawing/2014/main" id="{867A2802-1A54-498B-9E29-E9469CAC05D6}"/>
              </a:ext>
            </a:extLst>
          </p:cNvPr>
          <p:cNvPicPr>
            <a:picLocks noChangeAspect="1"/>
          </p:cNvPicPr>
          <p:nvPr/>
        </p:nvPicPr>
        <p:blipFill>
          <a:blip r:embed="rId4">
            <a:extLst>
              <a:ext uri="{BEBA8EAE-BF5A-486C-A8C5-ECC9F3942E4B}">
                <a14:imgProps xmlns:a14="http://schemas.microsoft.com/office/drawing/2010/main">
                  <a14:imgLayer r:embed="rId5">
                    <a14:imgEffect>
                      <a14:saturation sat="0"/>
                    </a14:imgEffect>
                  </a14:imgLayer>
                </a14:imgProps>
              </a:ext>
              <a:ext uri="{28A0092B-C50C-407E-A947-70E740481C1C}">
                <a14:useLocalDpi xmlns:a14="http://schemas.microsoft.com/office/drawing/2010/main" val="0"/>
              </a:ext>
              <a:ext uri="{837473B0-CC2E-450A-ABE3-18F120FF3D39}">
                <a1611:picAttrSrcUrl xmlns:a1611="http://schemas.microsoft.com/office/drawing/2016/11/main" r:id="rId6"/>
              </a:ext>
            </a:extLst>
          </a:blip>
          <a:srcRect l="22437" r="22437"/>
          <a:stretch/>
        </p:blipFill>
        <p:spPr>
          <a:xfrm>
            <a:off x="899844" y="832788"/>
            <a:ext cx="4113253" cy="4992986"/>
          </a:xfrm>
          <a:prstGeom prst="round2DiagRect">
            <a:avLst>
              <a:gd name="adj1" fmla="val 16667"/>
              <a:gd name="adj2" fmla="val 0"/>
            </a:avLst>
          </a:prstGeom>
          <a:ln w="88900" cap="sq">
            <a:noFill/>
            <a:miter lim="800000"/>
          </a:ln>
          <a:effectLst>
            <a:outerShdw blurRad="254000" algn="tl" rotWithShape="0">
              <a:srgbClr val="000000">
                <a:alpha val="43000"/>
              </a:srgbClr>
            </a:outerShdw>
          </a:effectLst>
        </p:spPr>
      </p:pic>
      <p:pic>
        <p:nvPicPr>
          <p:cNvPr id="9" name="Picture 8">
            <a:extLst>
              <a:ext uri="{FF2B5EF4-FFF2-40B4-BE49-F238E27FC236}">
                <a16:creationId xmlns:a16="http://schemas.microsoft.com/office/drawing/2014/main" id="{219F775E-EFE6-4E9B-ABFF-985E58964A16}"/>
              </a:ext>
            </a:extLst>
          </p:cNvPr>
          <p:cNvPicPr>
            <a:picLocks noChangeAspect="1"/>
          </p:cNvPicPr>
          <p:nvPr/>
        </p:nvPicPr>
        <p:blipFill rotWithShape="1">
          <a:blip r:embed="rId7"/>
          <a:srcRect r="507" b="86382"/>
          <a:stretch/>
        </p:blipFill>
        <p:spPr>
          <a:xfrm>
            <a:off x="0" y="6431961"/>
            <a:ext cx="6065625" cy="435871"/>
          </a:xfrm>
          <a:prstGeom prst="rect">
            <a:avLst/>
          </a:prstGeom>
        </p:spPr>
      </p:pic>
      <p:pic>
        <p:nvPicPr>
          <p:cNvPr id="11" name="Picture 10">
            <a:extLst>
              <a:ext uri="{FF2B5EF4-FFF2-40B4-BE49-F238E27FC236}">
                <a16:creationId xmlns:a16="http://schemas.microsoft.com/office/drawing/2014/main" id="{A29FAAD5-13F6-4FD2-A904-F226E1F9CDBB}"/>
              </a:ext>
            </a:extLst>
          </p:cNvPr>
          <p:cNvPicPr>
            <a:picLocks noChangeAspect="1"/>
          </p:cNvPicPr>
          <p:nvPr/>
        </p:nvPicPr>
        <p:blipFill rotWithShape="1">
          <a:blip r:embed="rId7"/>
          <a:srcRect l="30858" r="508" b="86382"/>
          <a:stretch/>
        </p:blipFill>
        <p:spPr>
          <a:xfrm>
            <a:off x="4777099" y="6431961"/>
            <a:ext cx="7414901" cy="435870"/>
          </a:xfrm>
          <a:prstGeom prst="rect">
            <a:avLst/>
          </a:prstGeom>
        </p:spPr>
      </p:pic>
    </p:spTree>
    <p:extLst>
      <p:ext uri="{BB962C8B-B14F-4D97-AF65-F5344CB8AC3E}">
        <p14:creationId xmlns:p14="http://schemas.microsoft.com/office/powerpoint/2010/main" val="25106745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958A7966-B13E-4B7D-A56F-AC8E7FDCB9FB}"/>
              </a:ext>
            </a:extLst>
          </p:cNvPr>
          <p:cNvSpPr/>
          <p:nvPr/>
        </p:nvSpPr>
        <p:spPr>
          <a:xfrm>
            <a:off x="0" y="1326410"/>
            <a:ext cx="12192000" cy="3674989"/>
          </a:xfrm>
          <a:prstGeom prst="rect">
            <a:avLst/>
          </a:prstGeom>
          <a:solidFill>
            <a:schemeClr val="bg1">
              <a:lumMod val="85000"/>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507D381-05F1-4403-B583-A896CF8076B9}"/>
              </a:ext>
            </a:extLst>
          </p:cNvPr>
          <p:cNvSpPr>
            <a:spLocks noGrp="1"/>
          </p:cNvSpPr>
          <p:nvPr>
            <p:ph type="title"/>
          </p:nvPr>
        </p:nvSpPr>
        <p:spPr>
          <a:xfrm>
            <a:off x="363375" y="231227"/>
            <a:ext cx="9637164" cy="865468"/>
          </a:xfrm>
        </p:spPr>
        <p:txBody>
          <a:bodyPr/>
          <a:lstStyle/>
          <a:p>
            <a:r>
              <a:rPr lang="da-DK" dirty="0"/>
              <a:t>Agenda</a:t>
            </a:r>
            <a:endParaRPr lang="en-US" dirty="0"/>
          </a:p>
        </p:txBody>
      </p:sp>
      <p:sp>
        <p:nvSpPr>
          <p:cNvPr id="5" name="Slide Number Placeholder 4">
            <a:extLst>
              <a:ext uri="{FF2B5EF4-FFF2-40B4-BE49-F238E27FC236}">
                <a16:creationId xmlns:a16="http://schemas.microsoft.com/office/drawing/2014/main" id="{A1CAA9ED-F54B-42F3-8B8D-0C92269E7314}"/>
              </a:ext>
            </a:extLst>
          </p:cNvPr>
          <p:cNvSpPr>
            <a:spLocks noGrp="1"/>
          </p:cNvSpPr>
          <p:nvPr>
            <p:ph type="sldNum" sz="quarter" idx="12"/>
          </p:nvPr>
        </p:nvSpPr>
        <p:spPr/>
        <p:txBody>
          <a:bodyPr/>
          <a:lstStyle/>
          <a:p>
            <a:r>
              <a:rPr lang="en-US" dirty="0"/>
              <a:t>Slide </a:t>
            </a:r>
            <a:fld id="{9CEF2F22-5709-41C3-8EB7-7BEDBFD473CC}" type="slidenum">
              <a:rPr lang="en-US" smtClean="0"/>
              <a:pPr/>
              <a:t>2</a:t>
            </a:fld>
            <a:endParaRPr lang="en-US" dirty="0"/>
          </a:p>
        </p:txBody>
      </p:sp>
      <p:grpSp>
        <p:nvGrpSpPr>
          <p:cNvPr id="12" name="Group 11">
            <a:extLst>
              <a:ext uri="{FF2B5EF4-FFF2-40B4-BE49-F238E27FC236}">
                <a16:creationId xmlns:a16="http://schemas.microsoft.com/office/drawing/2014/main" id="{F8F6845B-4FCD-420A-AC31-FC096C23E1A7}"/>
              </a:ext>
            </a:extLst>
          </p:cNvPr>
          <p:cNvGrpSpPr/>
          <p:nvPr/>
        </p:nvGrpSpPr>
        <p:grpSpPr>
          <a:xfrm>
            <a:off x="10631" y="1096695"/>
            <a:ext cx="12191998" cy="5275530"/>
            <a:chOff x="634545" y="2538975"/>
            <a:chExt cx="10925176" cy="6761826"/>
          </a:xfrm>
        </p:grpSpPr>
        <p:sp>
          <p:nvSpPr>
            <p:cNvPr id="14" name="Rectangle 13">
              <a:extLst>
                <a:ext uri="{FF2B5EF4-FFF2-40B4-BE49-F238E27FC236}">
                  <a16:creationId xmlns:a16="http://schemas.microsoft.com/office/drawing/2014/main" id="{0770787E-35E9-4F2E-8231-CC41A65762FF}"/>
                </a:ext>
              </a:extLst>
            </p:cNvPr>
            <p:cNvSpPr/>
            <p:nvPr/>
          </p:nvSpPr>
          <p:spPr>
            <a:xfrm>
              <a:off x="644071" y="2538975"/>
              <a:ext cx="10906125" cy="6761826"/>
            </a:xfrm>
            <a:prstGeom prst="rect">
              <a:avLst/>
            </a:prstGeom>
            <a:solidFill>
              <a:schemeClr val="bg2"/>
            </a:solidFill>
            <a:ln>
              <a:noFill/>
            </a:ln>
            <a:effectLst>
              <a:outerShdw blurRad="317500" dist="76200" dir="8100000" algn="tr"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endParaRPr lang="en-US" sz="1600" dirty="0">
                <a:solidFill>
                  <a:schemeClr val="tx1"/>
                </a:solidFill>
                <a:latin typeface="Segoe UI Light" panose="020B0502040204020203" pitchFamily="34" charset="0"/>
                <a:cs typeface="Segoe UI Light" panose="020B0502040204020203" pitchFamily="34" charset="0"/>
              </a:endParaRPr>
            </a:p>
          </p:txBody>
        </p:sp>
        <p:sp>
          <p:nvSpPr>
            <p:cNvPr id="15" name="Rectangle 14">
              <a:extLst>
                <a:ext uri="{FF2B5EF4-FFF2-40B4-BE49-F238E27FC236}">
                  <a16:creationId xmlns:a16="http://schemas.microsoft.com/office/drawing/2014/main" id="{57BFB2F1-BEEE-4D48-93C8-85BDA98C672C}"/>
                </a:ext>
              </a:extLst>
            </p:cNvPr>
            <p:cNvSpPr/>
            <p:nvPr/>
          </p:nvSpPr>
          <p:spPr>
            <a:xfrm>
              <a:off x="634545" y="2538975"/>
              <a:ext cx="10925176" cy="61046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latin typeface="Segoe UI Light" panose="020B0502040204020203" pitchFamily="34" charset="0"/>
                <a:cs typeface="Segoe UI Light" panose="020B0502040204020203" pitchFamily="34" charset="0"/>
              </a:endParaRPr>
            </a:p>
          </p:txBody>
        </p:sp>
      </p:grpSp>
      <p:sp>
        <p:nvSpPr>
          <p:cNvPr id="4" name="TextBox 3">
            <a:extLst>
              <a:ext uri="{FF2B5EF4-FFF2-40B4-BE49-F238E27FC236}">
                <a16:creationId xmlns:a16="http://schemas.microsoft.com/office/drawing/2014/main" id="{B4FDCF48-96C4-4784-BF2F-0922A0848B40}"/>
              </a:ext>
            </a:extLst>
          </p:cNvPr>
          <p:cNvSpPr txBox="1"/>
          <p:nvPr/>
        </p:nvSpPr>
        <p:spPr>
          <a:xfrm>
            <a:off x="967409" y="1934817"/>
            <a:ext cx="10161067" cy="4370427"/>
          </a:xfrm>
          <a:prstGeom prst="rect">
            <a:avLst/>
          </a:prstGeom>
          <a:noFill/>
        </p:spPr>
        <p:txBody>
          <a:bodyPr wrap="square" rtlCol="0">
            <a:spAutoFit/>
          </a:bodyPr>
          <a:lstStyle/>
          <a:p>
            <a:pPr marL="285750" indent="-285750">
              <a:buFont typeface="Wingdings" panose="05000000000000000000" pitchFamily="2" charset="2"/>
              <a:buChar char="q"/>
            </a:pPr>
            <a:r>
              <a:rPr lang="en-US" sz="2000" dirty="0"/>
              <a:t>Update on status of Division of Taxation; what’s ahead</a:t>
            </a:r>
          </a:p>
          <a:p>
            <a:pPr marL="285750" indent="-285750">
              <a:buFont typeface="Wingdings" panose="05000000000000000000" pitchFamily="2" charset="2"/>
              <a:buChar char="q"/>
            </a:pPr>
            <a:endParaRPr lang="en-US" sz="2000" dirty="0"/>
          </a:p>
          <a:p>
            <a:pPr marL="285750" indent="-285750">
              <a:buFont typeface="Wingdings" panose="05000000000000000000" pitchFamily="2" charset="2"/>
              <a:buChar char="q"/>
            </a:pPr>
            <a:r>
              <a:rPr lang="en-US" sz="2000" dirty="0"/>
              <a:t>Tax treatment of Paycheck Protection Program (PPP) loan forgiveness amounts; PTE</a:t>
            </a:r>
          </a:p>
          <a:p>
            <a:pPr marL="285750" indent="-285750">
              <a:buFont typeface="Wingdings" panose="05000000000000000000" pitchFamily="2" charset="2"/>
              <a:buChar char="q"/>
            </a:pPr>
            <a:endParaRPr lang="en-US" sz="2000" dirty="0"/>
          </a:p>
          <a:p>
            <a:pPr marL="285750" indent="-285750">
              <a:buFont typeface="Wingdings" panose="05000000000000000000" pitchFamily="2" charset="2"/>
              <a:buChar char="q"/>
            </a:pPr>
            <a:r>
              <a:rPr lang="en-US" sz="2000" dirty="0"/>
              <a:t>Personal income tax: filing season 2022, updates and reminders</a:t>
            </a:r>
          </a:p>
          <a:p>
            <a:pPr marL="285750" indent="-285750">
              <a:buFont typeface="Wingdings" panose="05000000000000000000" pitchFamily="2" charset="2"/>
              <a:buChar char="q"/>
            </a:pPr>
            <a:endParaRPr lang="en-US" sz="2000" dirty="0"/>
          </a:p>
          <a:p>
            <a:pPr marL="285750" indent="-285750">
              <a:buFont typeface="Wingdings" panose="05000000000000000000" pitchFamily="2" charset="2"/>
              <a:buChar char="q"/>
            </a:pPr>
            <a:r>
              <a:rPr lang="en-US" sz="2000" dirty="0"/>
              <a:t>Real estate conveyance tax; sales permits; updates and reminders</a:t>
            </a:r>
          </a:p>
          <a:p>
            <a:pPr marL="285750" indent="-285750">
              <a:buFont typeface="Wingdings" panose="05000000000000000000" pitchFamily="2" charset="2"/>
              <a:buChar char="q"/>
            </a:pPr>
            <a:endParaRPr lang="en-US" sz="2000" dirty="0"/>
          </a:p>
          <a:p>
            <a:pPr marL="285750" indent="-285750">
              <a:buFont typeface="Wingdings" panose="05000000000000000000" pitchFamily="2" charset="2"/>
              <a:buChar char="q"/>
            </a:pPr>
            <a:r>
              <a:rPr lang="en-US" sz="2000" dirty="0"/>
              <a:t>What’s new with the taxpayer portal; change involving other online payment method</a:t>
            </a:r>
          </a:p>
          <a:p>
            <a:pPr marL="285750" indent="-285750">
              <a:buFont typeface="Wingdings" panose="05000000000000000000" pitchFamily="2" charset="2"/>
              <a:buChar char="q"/>
            </a:pPr>
            <a:endParaRPr lang="en-US" sz="2000" dirty="0"/>
          </a:p>
          <a:p>
            <a:pPr marL="285750" indent="-285750">
              <a:buFont typeface="Wingdings" panose="05000000000000000000" pitchFamily="2" charset="2"/>
              <a:buChar char="q"/>
            </a:pPr>
            <a:r>
              <a:rPr lang="en-US" sz="2000" dirty="0"/>
              <a:t>Sales exempt certificates; nonresident contractors; managed audits</a:t>
            </a:r>
          </a:p>
          <a:p>
            <a:pPr marL="285750" indent="-285750">
              <a:buFont typeface="Wingdings" panose="05000000000000000000" pitchFamily="2" charset="2"/>
              <a:buChar char="q"/>
            </a:pPr>
            <a:endParaRPr lang="en-US" sz="2000" dirty="0"/>
          </a:p>
          <a:p>
            <a:pPr marL="285750" indent="-285750">
              <a:buFont typeface="Wingdings" panose="05000000000000000000" pitchFamily="2" charset="2"/>
              <a:buChar char="q"/>
            </a:pPr>
            <a:r>
              <a:rPr lang="en-US" sz="2000" dirty="0"/>
              <a:t>Closing remarks</a:t>
            </a:r>
          </a:p>
          <a:p>
            <a:endParaRPr lang="en-US" dirty="0"/>
          </a:p>
        </p:txBody>
      </p:sp>
    </p:spTree>
    <p:extLst>
      <p:ext uri="{BB962C8B-B14F-4D97-AF65-F5344CB8AC3E}">
        <p14:creationId xmlns:p14="http://schemas.microsoft.com/office/powerpoint/2010/main" val="36143646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07D381-05F1-4403-B583-A896CF8076B9}"/>
              </a:ext>
            </a:extLst>
          </p:cNvPr>
          <p:cNvSpPr>
            <a:spLocks noGrp="1"/>
          </p:cNvSpPr>
          <p:nvPr>
            <p:ph type="title"/>
          </p:nvPr>
        </p:nvSpPr>
        <p:spPr>
          <a:xfrm>
            <a:off x="344325" y="297517"/>
            <a:ext cx="9637164" cy="692751"/>
          </a:xfrm>
        </p:spPr>
        <p:txBody>
          <a:bodyPr>
            <a:normAutofit/>
          </a:bodyPr>
          <a:lstStyle/>
          <a:p>
            <a:pPr algn="ctr"/>
            <a:r>
              <a:rPr lang="en-US" sz="2800" dirty="0"/>
              <a:t>Tax Administrator’s Welcome and Opening Remarks</a:t>
            </a:r>
          </a:p>
        </p:txBody>
      </p:sp>
      <p:sp>
        <p:nvSpPr>
          <p:cNvPr id="5" name="Slide Number Placeholder 4">
            <a:extLst>
              <a:ext uri="{FF2B5EF4-FFF2-40B4-BE49-F238E27FC236}">
                <a16:creationId xmlns:a16="http://schemas.microsoft.com/office/drawing/2014/main" id="{A1CAA9ED-F54B-42F3-8B8D-0C92269E7314}"/>
              </a:ext>
            </a:extLst>
          </p:cNvPr>
          <p:cNvSpPr>
            <a:spLocks noGrp="1"/>
          </p:cNvSpPr>
          <p:nvPr>
            <p:ph type="sldNum" sz="quarter" idx="12"/>
          </p:nvPr>
        </p:nvSpPr>
        <p:spPr/>
        <p:txBody>
          <a:bodyPr/>
          <a:lstStyle/>
          <a:p>
            <a:r>
              <a:rPr lang="en-US" dirty="0"/>
              <a:t>Slide </a:t>
            </a:r>
            <a:fld id="{9CEF2F22-5709-41C3-8EB7-7BEDBFD473CC}" type="slidenum">
              <a:rPr lang="en-US" smtClean="0"/>
              <a:pPr/>
              <a:t>3</a:t>
            </a:fld>
            <a:endParaRPr lang="en-US" dirty="0"/>
          </a:p>
        </p:txBody>
      </p:sp>
      <p:sp>
        <p:nvSpPr>
          <p:cNvPr id="13" name="TextBox 12">
            <a:extLst>
              <a:ext uri="{FF2B5EF4-FFF2-40B4-BE49-F238E27FC236}">
                <a16:creationId xmlns:a16="http://schemas.microsoft.com/office/drawing/2014/main" id="{E8EC37BD-6344-4290-B912-FBAFE500C6CA}"/>
              </a:ext>
            </a:extLst>
          </p:cNvPr>
          <p:cNvSpPr txBox="1"/>
          <p:nvPr/>
        </p:nvSpPr>
        <p:spPr>
          <a:xfrm>
            <a:off x="1765004" y="1976470"/>
            <a:ext cx="8123275" cy="3020832"/>
          </a:xfrm>
          <a:prstGeom prst="rect">
            <a:avLst/>
          </a:prstGeom>
          <a:noFill/>
        </p:spPr>
        <p:txBody>
          <a:bodyPr wrap="square" lIns="0" tIns="0" rIns="0" bIns="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ID" sz="1400" dirty="0">
              <a:latin typeface="Segoe UI Light" panose="020B0502040204020203" pitchFamily="34" charset="0"/>
              <a:cs typeface="Segoe UI Light" panose="020B0502040204020203" pitchFamily="34" charset="0"/>
            </a:endParaRPr>
          </a:p>
          <a:p>
            <a:pPr algn="ctr"/>
            <a:endParaRPr lang="en-ID" sz="2800" b="1" dirty="0">
              <a:latin typeface="Segoe UI Light" panose="020B0502040204020203" pitchFamily="34" charset="0"/>
              <a:cs typeface="Segoe UI Light" panose="020B0502040204020203" pitchFamily="34" charset="0"/>
            </a:endParaRPr>
          </a:p>
          <a:p>
            <a:pPr algn="ctr"/>
            <a:r>
              <a:rPr lang="en-ID" sz="2800" dirty="0">
                <a:cs typeface="Segoe UI Light" panose="020B0502040204020203" pitchFamily="34" charset="0"/>
              </a:rPr>
              <a:t>Neena Savage</a:t>
            </a:r>
          </a:p>
          <a:p>
            <a:pPr algn="ctr"/>
            <a:r>
              <a:rPr lang="en-ID" sz="2800" dirty="0">
                <a:cs typeface="Segoe UI Light" panose="020B0502040204020203" pitchFamily="34" charset="0"/>
              </a:rPr>
              <a:t>Rhode Island Tax Administrator</a:t>
            </a:r>
            <a:endParaRPr lang="en-ID" sz="2400" b="1" dirty="0">
              <a:latin typeface="Segoe UI Light" panose="020B0502040204020203" pitchFamily="34" charset="0"/>
              <a:cs typeface="Segoe UI Light" panose="020B0502040204020203" pitchFamily="34" charset="0"/>
            </a:endParaRPr>
          </a:p>
          <a:p>
            <a:pPr marL="342900" indent="-342900">
              <a:buFont typeface="Arial" panose="020B0604020202020204" pitchFamily="34" charset="0"/>
              <a:buChar char="•"/>
            </a:pPr>
            <a:endParaRPr lang="en-ID" sz="2400" b="1" dirty="0">
              <a:latin typeface="Segoe UI Light" panose="020B0502040204020203" pitchFamily="34" charset="0"/>
              <a:cs typeface="Segoe UI Light" panose="020B0502040204020203" pitchFamily="34" charset="0"/>
            </a:endParaRPr>
          </a:p>
          <a:p>
            <a:pPr marL="342900" indent="-342900">
              <a:buFont typeface="Arial" panose="020B0604020202020204" pitchFamily="34" charset="0"/>
              <a:buChar char="•"/>
            </a:pPr>
            <a:endParaRPr lang="en-ID" sz="2000" b="1" dirty="0">
              <a:latin typeface="Segoe UI Light" panose="020B0502040204020203" pitchFamily="34" charset="0"/>
              <a:cs typeface="Segoe UI Light" panose="020B0502040204020203" pitchFamily="34" charset="0"/>
            </a:endParaRPr>
          </a:p>
        </p:txBody>
      </p:sp>
      <p:graphicFrame>
        <p:nvGraphicFramePr>
          <p:cNvPr id="14" name="Chart 13">
            <a:extLst>
              <a:ext uri="{FF2B5EF4-FFF2-40B4-BE49-F238E27FC236}">
                <a16:creationId xmlns:a16="http://schemas.microsoft.com/office/drawing/2014/main" id="{B7BCEF8C-B238-4921-B7EB-F42516B2697C}"/>
              </a:ext>
            </a:extLst>
          </p:cNvPr>
          <p:cNvGraphicFramePr/>
          <p:nvPr>
            <p:extLst>
              <p:ext uri="{D42A27DB-BD31-4B8C-83A1-F6EECF244321}">
                <p14:modId xmlns:p14="http://schemas.microsoft.com/office/powerpoint/2010/main" val="3696879270"/>
              </p:ext>
            </p:extLst>
          </p:nvPr>
        </p:nvGraphicFramePr>
        <p:xfrm>
          <a:off x="7857866" y="1976470"/>
          <a:ext cx="4247245" cy="3891262"/>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6310297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07D381-05F1-4403-B583-A896CF8076B9}"/>
              </a:ext>
            </a:extLst>
          </p:cNvPr>
          <p:cNvSpPr>
            <a:spLocks noGrp="1"/>
          </p:cNvSpPr>
          <p:nvPr>
            <p:ph type="title"/>
          </p:nvPr>
        </p:nvSpPr>
        <p:spPr>
          <a:xfrm>
            <a:off x="344325" y="297517"/>
            <a:ext cx="9637164" cy="692751"/>
          </a:xfrm>
        </p:spPr>
        <p:txBody>
          <a:bodyPr>
            <a:normAutofit/>
          </a:bodyPr>
          <a:lstStyle/>
          <a:p>
            <a:pPr algn="ctr"/>
            <a:r>
              <a:rPr lang="en-US" sz="2800" dirty="0"/>
              <a:t>Tax Administrator’s Welcome and Opening Remarks</a:t>
            </a:r>
          </a:p>
        </p:txBody>
      </p:sp>
      <p:sp>
        <p:nvSpPr>
          <p:cNvPr id="5" name="Slide Number Placeholder 4">
            <a:extLst>
              <a:ext uri="{FF2B5EF4-FFF2-40B4-BE49-F238E27FC236}">
                <a16:creationId xmlns:a16="http://schemas.microsoft.com/office/drawing/2014/main" id="{A1CAA9ED-F54B-42F3-8B8D-0C92269E7314}"/>
              </a:ext>
            </a:extLst>
          </p:cNvPr>
          <p:cNvSpPr>
            <a:spLocks noGrp="1"/>
          </p:cNvSpPr>
          <p:nvPr>
            <p:ph type="sldNum" sz="quarter" idx="12"/>
          </p:nvPr>
        </p:nvSpPr>
        <p:spPr/>
        <p:txBody>
          <a:bodyPr/>
          <a:lstStyle/>
          <a:p>
            <a:r>
              <a:rPr lang="en-US" dirty="0"/>
              <a:t>Slide </a:t>
            </a:r>
            <a:fld id="{9CEF2F22-5709-41C3-8EB7-7BEDBFD473CC}" type="slidenum">
              <a:rPr lang="en-US" smtClean="0"/>
              <a:pPr/>
              <a:t>4</a:t>
            </a:fld>
            <a:endParaRPr lang="en-US" dirty="0"/>
          </a:p>
        </p:txBody>
      </p:sp>
      <p:sp>
        <p:nvSpPr>
          <p:cNvPr id="13" name="TextBox 12">
            <a:extLst>
              <a:ext uri="{FF2B5EF4-FFF2-40B4-BE49-F238E27FC236}">
                <a16:creationId xmlns:a16="http://schemas.microsoft.com/office/drawing/2014/main" id="{E8EC37BD-6344-4290-B912-FBAFE500C6CA}"/>
              </a:ext>
            </a:extLst>
          </p:cNvPr>
          <p:cNvSpPr txBox="1"/>
          <p:nvPr/>
        </p:nvSpPr>
        <p:spPr>
          <a:xfrm>
            <a:off x="1057014" y="1484927"/>
            <a:ext cx="9571838" cy="4320255"/>
          </a:xfrm>
          <a:prstGeom prst="rect">
            <a:avLst/>
          </a:prstGeom>
          <a:noFill/>
        </p:spPr>
        <p:txBody>
          <a:bodyPr wrap="square" lIns="0" tIns="0" rIns="0" bIns="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ID" sz="1400" dirty="0">
              <a:latin typeface="Segoe UI Light" panose="020B0502040204020203" pitchFamily="34" charset="0"/>
              <a:cs typeface="Segoe UI Light" panose="020B0502040204020203" pitchFamily="34" charset="0"/>
            </a:endParaRPr>
          </a:p>
          <a:p>
            <a:pPr marL="342900" indent="-342900">
              <a:buFont typeface="Arial" panose="020B0604020202020204" pitchFamily="34" charset="0"/>
              <a:buChar char="•"/>
            </a:pPr>
            <a:r>
              <a:rPr lang="en-US" sz="2400" dirty="0">
                <a:cs typeface="Segoe UI Light" panose="020B0502040204020203" pitchFamily="34" charset="0"/>
              </a:rPr>
              <a:t>Update on status of Division of Taxation</a:t>
            </a:r>
          </a:p>
          <a:p>
            <a:pPr marL="342900" indent="-342900">
              <a:buFont typeface="Arial" panose="020B0604020202020204" pitchFamily="34" charset="0"/>
              <a:buChar char="•"/>
            </a:pPr>
            <a:r>
              <a:rPr lang="en-US" sz="2400" dirty="0">
                <a:cs typeface="Segoe UI Light" panose="020B0502040204020203" pitchFamily="34" charset="0"/>
              </a:rPr>
              <a:t>What’s ahead:</a:t>
            </a:r>
          </a:p>
          <a:p>
            <a:endParaRPr lang="en-US" sz="1400" dirty="0">
              <a:cs typeface="Segoe UI Light" panose="020B0502040204020203" pitchFamily="34" charset="0"/>
            </a:endParaRPr>
          </a:p>
          <a:p>
            <a:pPr marL="742950" marR="0" lvl="1" indent="-285750">
              <a:spcBef>
                <a:spcPts val="0"/>
              </a:spcBef>
              <a:spcAft>
                <a:spcPts val="0"/>
              </a:spcAft>
              <a:buFont typeface="Arial" panose="020B0604020202020204" pitchFamily="34" charset="0"/>
              <a:buChar char="•"/>
              <a:tabLst>
                <a:tab pos="914400" algn="l"/>
              </a:tabLst>
            </a:pPr>
            <a:r>
              <a:rPr lang="en-US" sz="2000" b="1" dirty="0">
                <a:solidFill>
                  <a:srgbClr val="000000"/>
                </a:solidFill>
                <a:effectLst/>
                <a:latin typeface="Segoe UI Light" panose="020B0502040204020203" pitchFamily="34" charset="0"/>
                <a:ea typeface="Times New Roman" panose="02020603050405020304" pitchFamily="18" charset="0"/>
                <a:cs typeface="Times New Roman" panose="02020603050405020304" pitchFamily="18" charset="0"/>
              </a:rPr>
              <a:t>Focus on Taxpayer Experience/Customer Service</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spcBef>
                <a:spcPts val="0"/>
              </a:spcBef>
              <a:spcAft>
                <a:spcPts val="0"/>
              </a:spcAft>
              <a:buFont typeface="Arial" panose="020B0604020202020204" pitchFamily="34" charset="0"/>
              <a:buChar char="•"/>
              <a:tabLst>
                <a:tab pos="914400" algn="l"/>
              </a:tabLst>
            </a:pPr>
            <a:r>
              <a:rPr lang="en-US" sz="2000" b="1" dirty="0">
                <a:solidFill>
                  <a:srgbClr val="000000"/>
                </a:solidFill>
                <a:effectLst/>
                <a:latin typeface="Segoe UI Light" panose="020B0502040204020203" pitchFamily="34" charset="0"/>
                <a:ea typeface="Times New Roman" panose="02020603050405020304" pitchFamily="18" charset="0"/>
                <a:cs typeface="Times New Roman" panose="02020603050405020304" pitchFamily="18" charset="0"/>
              </a:rPr>
              <a:t>New Website</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spcBef>
                <a:spcPts val="0"/>
              </a:spcBef>
              <a:spcAft>
                <a:spcPts val="0"/>
              </a:spcAft>
              <a:buFont typeface="Arial" panose="020B0604020202020204" pitchFamily="34" charset="0"/>
              <a:buChar char="•"/>
              <a:tabLst>
                <a:tab pos="914400" algn="l"/>
              </a:tabLst>
            </a:pPr>
            <a:r>
              <a:rPr lang="en-US" sz="2000" b="1" dirty="0">
                <a:solidFill>
                  <a:srgbClr val="000000"/>
                </a:solidFill>
                <a:effectLst/>
                <a:latin typeface="Segoe UI Light" panose="020B0502040204020203" pitchFamily="34" charset="0"/>
                <a:ea typeface="Times New Roman" panose="02020603050405020304" pitchFamily="18" charset="0"/>
                <a:cs typeface="Times New Roman" panose="02020603050405020304" pitchFamily="18" charset="0"/>
              </a:rPr>
              <a:t>Taxpayer Portal</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spcBef>
                <a:spcPts val="0"/>
              </a:spcBef>
              <a:spcAft>
                <a:spcPts val="0"/>
              </a:spcAft>
              <a:buFont typeface="Arial" panose="020B0604020202020204" pitchFamily="34" charset="0"/>
              <a:buChar char="•"/>
              <a:tabLst>
                <a:tab pos="914400" algn="l"/>
              </a:tabLst>
            </a:pPr>
            <a:r>
              <a:rPr lang="en-US" sz="2000" b="1" dirty="0">
                <a:solidFill>
                  <a:srgbClr val="000000"/>
                </a:solidFill>
                <a:effectLst/>
                <a:latin typeface="Segoe UI Light" panose="020B0502040204020203" pitchFamily="34" charset="0"/>
                <a:ea typeface="Times New Roman" panose="02020603050405020304" pitchFamily="18" charset="0"/>
                <a:cs typeface="Times New Roman" panose="02020603050405020304" pitchFamily="18" charset="0"/>
              </a:rPr>
              <a:t>Business Friendly Initiatives/Results</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spcBef>
                <a:spcPts val="0"/>
              </a:spcBef>
              <a:spcAft>
                <a:spcPts val="0"/>
              </a:spcAft>
              <a:buFont typeface="Arial" panose="020B0604020202020204" pitchFamily="34" charset="0"/>
              <a:buChar char="•"/>
              <a:tabLst>
                <a:tab pos="914400" algn="l"/>
              </a:tabLst>
            </a:pPr>
            <a:r>
              <a:rPr lang="en-US" sz="2000" b="1" dirty="0">
                <a:solidFill>
                  <a:srgbClr val="000000"/>
                </a:solidFill>
                <a:effectLst/>
                <a:latin typeface="Segoe UI Light" panose="020B0502040204020203" pitchFamily="34" charset="0"/>
                <a:ea typeface="Times New Roman" panose="02020603050405020304" pitchFamily="18" charset="0"/>
                <a:cs typeface="Times New Roman" panose="02020603050405020304" pitchFamily="18" charset="0"/>
              </a:rPr>
              <a:t>Challenges</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buFont typeface="Arial" panose="020B0604020202020204" pitchFamily="34" charset="0"/>
              <a:buChar char="•"/>
            </a:pPr>
            <a:endParaRPr lang="en-ID" sz="2000" b="1" dirty="0">
              <a:latin typeface="Segoe UI Light" panose="020B0502040204020203" pitchFamily="34" charset="0"/>
              <a:cs typeface="Segoe UI Light" panose="020B0502040204020203" pitchFamily="34" charset="0"/>
            </a:endParaRPr>
          </a:p>
        </p:txBody>
      </p:sp>
    </p:spTree>
    <p:extLst>
      <p:ext uri="{BB962C8B-B14F-4D97-AF65-F5344CB8AC3E}">
        <p14:creationId xmlns:p14="http://schemas.microsoft.com/office/powerpoint/2010/main" val="18970097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07D381-05F1-4403-B583-A896CF8076B9}"/>
              </a:ext>
            </a:extLst>
          </p:cNvPr>
          <p:cNvSpPr>
            <a:spLocks noGrp="1"/>
          </p:cNvSpPr>
          <p:nvPr>
            <p:ph type="title"/>
          </p:nvPr>
        </p:nvSpPr>
        <p:spPr>
          <a:xfrm>
            <a:off x="344325" y="297517"/>
            <a:ext cx="9637164" cy="692751"/>
          </a:xfrm>
        </p:spPr>
        <p:txBody>
          <a:bodyPr>
            <a:normAutofit/>
          </a:bodyPr>
          <a:lstStyle/>
          <a:p>
            <a:pPr algn="ctr"/>
            <a:r>
              <a:rPr lang="en-US" sz="2800" dirty="0"/>
              <a:t>Tax Assessment and Review</a:t>
            </a:r>
          </a:p>
        </p:txBody>
      </p:sp>
      <p:sp>
        <p:nvSpPr>
          <p:cNvPr id="5" name="Slide Number Placeholder 4">
            <a:extLst>
              <a:ext uri="{FF2B5EF4-FFF2-40B4-BE49-F238E27FC236}">
                <a16:creationId xmlns:a16="http://schemas.microsoft.com/office/drawing/2014/main" id="{A1CAA9ED-F54B-42F3-8B8D-0C92269E7314}"/>
              </a:ext>
            </a:extLst>
          </p:cNvPr>
          <p:cNvSpPr>
            <a:spLocks noGrp="1"/>
          </p:cNvSpPr>
          <p:nvPr>
            <p:ph type="sldNum" sz="quarter" idx="12"/>
          </p:nvPr>
        </p:nvSpPr>
        <p:spPr/>
        <p:txBody>
          <a:bodyPr/>
          <a:lstStyle/>
          <a:p>
            <a:r>
              <a:rPr lang="en-US" dirty="0"/>
              <a:t>Slide </a:t>
            </a:r>
            <a:fld id="{9CEF2F22-5709-41C3-8EB7-7BEDBFD473CC}" type="slidenum">
              <a:rPr lang="en-US" smtClean="0"/>
              <a:pPr/>
              <a:t>5</a:t>
            </a:fld>
            <a:endParaRPr lang="en-US" dirty="0"/>
          </a:p>
        </p:txBody>
      </p:sp>
      <p:sp>
        <p:nvSpPr>
          <p:cNvPr id="13" name="TextBox 12">
            <a:extLst>
              <a:ext uri="{FF2B5EF4-FFF2-40B4-BE49-F238E27FC236}">
                <a16:creationId xmlns:a16="http://schemas.microsoft.com/office/drawing/2014/main" id="{E8EC37BD-6344-4290-B912-FBAFE500C6CA}"/>
              </a:ext>
            </a:extLst>
          </p:cNvPr>
          <p:cNvSpPr txBox="1"/>
          <p:nvPr/>
        </p:nvSpPr>
        <p:spPr>
          <a:xfrm>
            <a:off x="1765004" y="1976470"/>
            <a:ext cx="8123275" cy="3020832"/>
          </a:xfrm>
          <a:prstGeom prst="rect">
            <a:avLst/>
          </a:prstGeom>
          <a:noFill/>
        </p:spPr>
        <p:txBody>
          <a:bodyPr wrap="square" lIns="0" tIns="0" rIns="0" bIns="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ID" sz="1400" dirty="0">
              <a:latin typeface="Segoe UI Light" panose="020B0502040204020203" pitchFamily="34" charset="0"/>
              <a:cs typeface="Segoe UI Light" panose="020B0502040204020203" pitchFamily="34" charset="0"/>
            </a:endParaRPr>
          </a:p>
          <a:p>
            <a:pPr algn="ctr"/>
            <a:endParaRPr lang="en-ID" sz="2800" b="1" dirty="0">
              <a:latin typeface="Segoe UI Light" panose="020B0502040204020203" pitchFamily="34" charset="0"/>
              <a:cs typeface="Segoe UI Light" panose="020B0502040204020203" pitchFamily="34" charset="0"/>
            </a:endParaRPr>
          </a:p>
          <a:p>
            <a:pPr algn="ctr"/>
            <a:r>
              <a:rPr lang="en-ID" sz="2800" dirty="0">
                <a:cs typeface="Segoe UI Light" panose="020B0502040204020203" pitchFamily="34" charset="0"/>
              </a:rPr>
              <a:t>Leo Lebeuf</a:t>
            </a:r>
          </a:p>
          <a:p>
            <a:pPr algn="ctr"/>
            <a:r>
              <a:rPr lang="en-ID" sz="2800" dirty="0">
                <a:cs typeface="Segoe UI Light" panose="020B0502040204020203" pitchFamily="34" charset="0"/>
              </a:rPr>
              <a:t>Chief of Tax Processing</a:t>
            </a:r>
          </a:p>
          <a:p>
            <a:pPr algn="ctr"/>
            <a:r>
              <a:rPr lang="en-ID" sz="2800" dirty="0">
                <a:cs typeface="Segoe UI Light" panose="020B0502040204020203" pitchFamily="34" charset="0"/>
              </a:rPr>
              <a:t>Assessment and Review Section</a:t>
            </a:r>
          </a:p>
          <a:p>
            <a:endParaRPr lang="en-ID" sz="2400" b="1" dirty="0">
              <a:latin typeface="Segoe UI Light" panose="020B0502040204020203" pitchFamily="34" charset="0"/>
              <a:cs typeface="Segoe UI Light" panose="020B0502040204020203" pitchFamily="34" charset="0"/>
            </a:endParaRPr>
          </a:p>
          <a:p>
            <a:pPr marL="342900" indent="-342900">
              <a:buFont typeface="Arial" panose="020B0604020202020204" pitchFamily="34" charset="0"/>
              <a:buChar char="•"/>
            </a:pPr>
            <a:endParaRPr lang="en-ID" sz="2400" b="1" dirty="0">
              <a:latin typeface="Segoe UI Light" panose="020B0502040204020203" pitchFamily="34" charset="0"/>
              <a:cs typeface="Segoe UI Light" panose="020B0502040204020203" pitchFamily="34" charset="0"/>
            </a:endParaRPr>
          </a:p>
          <a:p>
            <a:pPr marL="342900" indent="-342900">
              <a:buFont typeface="Arial" panose="020B0604020202020204" pitchFamily="34" charset="0"/>
              <a:buChar char="•"/>
            </a:pPr>
            <a:endParaRPr lang="en-ID" sz="2000" b="1" dirty="0">
              <a:latin typeface="Segoe UI Light" panose="020B0502040204020203" pitchFamily="34" charset="0"/>
              <a:cs typeface="Segoe UI Light" panose="020B0502040204020203" pitchFamily="34" charset="0"/>
            </a:endParaRPr>
          </a:p>
        </p:txBody>
      </p:sp>
      <p:graphicFrame>
        <p:nvGraphicFramePr>
          <p:cNvPr id="14" name="Chart 13">
            <a:extLst>
              <a:ext uri="{FF2B5EF4-FFF2-40B4-BE49-F238E27FC236}">
                <a16:creationId xmlns:a16="http://schemas.microsoft.com/office/drawing/2014/main" id="{B7BCEF8C-B238-4921-B7EB-F42516B2697C}"/>
              </a:ext>
            </a:extLst>
          </p:cNvPr>
          <p:cNvGraphicFramePr/>
          <p:nvPr/>
        </p:nvGraphicFramePr>
        <p:xfrm>
          <a:off x="7857866" y="1976470"/>
          <a:ext cx="4247245" cy="3891262"/>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4064795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07D381-05F1-4403-B583-A896CF8076B9}"/>
              </a:ext>
            </a:extLst>
          </p:cNvPr>
          <p:cNvSpPr>
            <a:spLocks noGrp="1"/>
          </p:cNvSpPr>
          <p:nvPr>
            <p:ph type="title"/>
          </p:nvPr>
        </p:nvSpPr>
        <p:spPr>
          <a:xfrm>
            <a:off x="344325" y="297517"/>
            <a:ext cx="9637164" cy="692751"/>
          </a:xfrm>
        </p:spPr>
        <p:txBody>
          <a:bodyPr>
            <a:normAutofit/>
          </a:bodyPr>
          <a:lstStyle/>
          <a:p>
            <a:pPr algn="ctr"/>
            <a:r>
              <a:rPr lang="en-US" sz="2800" dirty="0"/>
              <a:t>Tax Assessment and Review</a:t>
            </a:r>
          </a:p>
        </p:txBody>
      </p:sp>
      <p:sp>
        <p:nvSpPr>
          <p:cNvPr id="5" name="Slide Number Placeholder 4">
            <a:extLst>
              <a:ext uri="{FF2B5EF4-FFF2-40B4-BE49-F238E27FC236}">
                <a16:creationId xmlns:a16="http://schemas.microsoft.com/office/drawing/2014/main" id="{A1CAA9ED-F54B-42F3-8B8D-0C92269E7314}"/>
              </a:ext>
            </a:extLst>
          </p:cNvPr>
          <p:cNvSpPr>
            <a:spLocks noGrp="1"/>
          </p:cNvSpPr>
          <p:nvPr>
            <p:ph type="sldNum" sz="quarter" idx="12"/>
          </p:nvPr>
        </p:nvSpPr>
        <p:spPr/>
        <p:txBody>
          <a:bodyPr/>
          <a:lstStyle/>
          <a:p>
            <a:r>
              <a:rPr lang="en-US" dirty="0"/>
              <a:t>Slide </a:t>
            </a:r>
            <a:fld id="{9CEF2F22-5709-41C3-8EB7-7BEDBFD473CC}" type="slidenum">
              <a:rPr lang="en-US" smtClean="0"/>
              <a:pPr/>
              <a:t>6</a:t>
            </a:fld>
            <a:endParaRPr lang="en-US" dirty="0"/>
          </a:p>
        </p:txBody>
      </p:sp>
      <p:sp>
        <p:nvSpPr>
          <p:cNvPr id="13" name="TextBox 12">
            <a:extLst>
              <a:ext uri="{FF2B5EF4-FFF2-40B4-BE49-F238E27FC236}">
                <a16:creationId xmlns:a16="http://schemas.microsoft.com/office/drawing/2014/main" id="{E8EC37BD-6344-4290-B912-FBAFE500C6CA}"/>
              </a:ext>
            </a:extLst>
          </p:cNvPr>
          <p:cNvSpPr txBox="1"/>
          <p:nvPr/>
        </p:nvSpPr>
        <p:spPr>
          <a:xfrm>
            <a:off x="1057014" y="1484927"/>
            <a:ext cx="9571838" cy="4320255"/>
          </a:xfrm>
          <a:prstGeom prst="rect">
            <a:avLst/>
          </a:prstGeom>
          <a:noFill/>
        </p:spPr>
        <p:txBody>
          <a:bodyPr wrap="square" lIns="0" tIns="0" rIns="0" bIns="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ID" sz="1400" dirty="0">
              <a:latin typeface="Segoe UI Light" panose="020B0502040204020203" pitchFamily="34" charset="0"/>
              <a:cs typeface="Segoe UI Light" panose="020B0502040204020203" pitchFamily="34" charset="0"/>
            </a:endParaRPr>
          </a:p>
          <a:p>
            <a:pPr lvl="8"/>
            <a:r>
              <a:rPr lang="en-ID" sz="2800" b="1" dirty="0">
                <a:cs typeface="Segoe UI Light" panose="020B0502040204020203" pitchFamily="34" charset="0"/>
              </a:rPr>
              <a:t>PPP Loans Update</a:t>
            </a:r>
          </a:p>
          <a:p>
            <a:pPr lvl="8"/>
            <a:endParaRPr lang="en-ID" sz="2800" b="1" dirty="0">
              <a:cs typeface="Segoe UI Light" panose="020B0502040204020203" pitchFamily="34" charset="0"/>
            </a:endParaRPr>
          </a:p>
          <a:p>
            <a:pPr marL="342900" indent="-342900">
              <a:buFont typeface="Arial" panose="020B0604020202020204" pitchFamily="34" charset="0"/>
              <a:buChar char="•"/>
            </a:pPr>
            <a:r>
              <a:rPr lang="en-ID" sz="2400" dirty="0">
                <a:cs typeface="Segoe UI Light" panose="020B0502040204020203" pitchFamily="34" charset="0"/>
              </a:rPr>
              <a:t>Legislation passed as part of 2020 budget bill H6122Aaa included Paycheck Protection Program loan forgiveness income as taxable income</a:t>
            </a:r>
          </a:p>
          <a:p>
            <a:pPr marL="342900" indent="-342900">
              <a:buFont typeface="Arial" panose="020B0604020202020204" pitchFamily="34" charset="0"/>
              <a:buChar char="•"/>
            </a:pPr>
            <a:r>
              <a:rPr lang="en-ID" sz="2400" dirty="0">
                <a:cs typeface="Segoe UI Light" panose="020B0502040204020203" pitchFamily="34" charset="0"/>
              </a:rPr>
              <a:t>To the extent the forgiveness exceeds $250,000</a:t>
            </a:r>
          </a:p>
          <a:p>
            <a:pPr marL="342900" indent="-342900">
              <a:buFont typeface="Arial" panose="020B0604020202020204" pitchFamily="34" charset="0"/>
              <a:buChar char="•"/>
            </a:pPr>
            <a:r>
              <a:rPr lang="en-ID" sz="2400" dirty="0">
                <a:cs typeface="Segoe UI Light" panose="020B0502040204020203" pitchFamily="34" charset="0"/>
              </a:rPr>
              <a:t>Corporate Tax, Personal Income Tax and Bank Excise Tax</a:t>
            </a:r>
          </a:p>
          <a:p>
            <a:pPr marL="342900" indent="-342900">
              <a:buFont typeface="Arial" panose="020B0604020202020204" pitchFamily="34" charset="0"/>
              <a:buChar char="•"/>
            </a:pPr>
            <a:r>
              <a:rPr lang="en-ID" sz="2400" dirty="0">
                <a:cs typeface="Segoe UI Light" panose="020B0502040204020203" pitchFamily="34" charset="0"/>
              </a:rPr>
              <a:t>Income is included in year of forgiveness</a:t>
            </a:r>
          </a:p>
          <a:p>
            <a:pPr marL="342900" indent="-342900">
              <a:buFont typeface="Arial" panose="020B0604020202020204" pitchFamily="34" charset="0"/>
              <a:buChar char="•"/>
            </a:pPr>
            <a:r>
              <a:rPr lang="en-ID" sz="2400" dirty="0">
                <a:cs typeface="Segoe UI Light" panose="020B0502040204020203" pitchFamily="34" charset="0"/>
              </a:rPr>
              <a:t>Dedicated </a:t>
            </a:r>
            <a:r>
              <a:rPr lang="en-ID" sz="2400" dirty="0">
                <a:cs typeface="Segoe UI Light" panose="020B0502040204020203" pitchFamily="34" charset="0"/>
                <a:hlinkClick r:id="rId3"/>
              </a:rPr>
              <a:t>website</a:t>
            </a:r>
            <a:endParaRPr lang="en-ID" sz="2400" dirty="0">
              <a:cs typeface="Segoe UI Light" panose="020B0502040204020203" pitchFamily="34" charset="0"/>
            </a:endParaRPr>
          </a:p>
          <a:p>
            <a:pPr marL="342900" indent="-342900">
              <a:buFont typeface="Arial" panose="020B0604020202020204" pitchFamily="34" charset="0"/>
              <a:buChar char="•"/>
            </a:pPr>
            <a:r>
              <a:rPr lang="en-ID" sz="2400" dirty="0">
                <a:cs typeface="Segoe UI Light" panose="020B0502040204020203" pitchFamily="34" charset="0"/>
                <a:hlinkClick r:id="rId4"/>
              </a:rPr>
              <a:t>Latest Advisory </a:t>
            </a:r>
            <a:endParaRPr lang="en-ID" sz="2400" dirty="0">
              <a:cs typeface="Segoe UI Light" panose="020B0502040204020203" pitchFamily="34" charset="0"/>
            </a:endParaRPr>
          </a:p>
          <a:p>
            <a:pPr marL="342900" indent="-342900">
              <a:buFont typeface="Arial" panose="020B0604020202020204" pitchFamily="34" charset="0"/>
              <a:buChar char="•"/>
            </a:pPr>
            <a:r>
              <a:rPr lang="en-ID" sz="2400" dirty="0">
                <a:cs typeface="Segoe UI Light" panose="020B0502040204020203" pitchFamily="34" charset="0"/>
                <a:hlinkClick r:id="rId5"/>
              </a:rPr>
              <a:t>FAQ</a:t>
            </a:r>
            <a:r>
              <a:rPr lang="en-ID" sz="2400" dirty="0">
                <a:cs typeface="Segoe UI Light" panose="020B0502040204020203" pitchFamily="34" charset="0"/>
              </a:rPr>
              <a:t>—latest update was 11/10/21</a:t>
            </a:r>
          </a:p>
          <a:p>
            <a:pPr marL="342900" indent="-342900">
              <a:buFont typeface="Arial" panose="020B0604020202020204" pitchFamily="34" charset="0"/>
              <a:buChar char="•"/>
            </a:pPr>
            <a:endParaRPr lang="en-ID" sz="2000" b="1" dirty="0">
              <a:latin typeface="Segoe UI Light" panose="020B0502040204020203" pitchFamily="34" charset="0"/>
              <a:cs typeface="Segoe UI Light" panose="020B0502040204020203" pitchFamily="34" charset="0"/>
            </a:endParaRPr>
          </a:p>
        </p:txBody>
      </p:sp>
    </p:spTree>
    <p:extLst>
      <p:ext uri="{BB962C8B-B14F-4D97-AF65-F5344CB8AC3E}">
        <p14:creationId xmlns:p14="http://schemas.microsoft.com/office/powerpoint/2010/main" val="7504140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07D381-05F1-4403-B583-A896CF8076B9}"/>
              </a:ext>
            </a:extLst>
          </p:cNvPr>
          <p:cNvSpPr>
            <a:spLocks noGrp="1"/>
          </p:cNvSpPr>
          <p:nvPr>
            <p:ph type="title"/>
          </p:nvPr>
        </p:nvSpPr>
        <p:spPr>
          <a:xfrm>
            <a:off x="344325" y="297517"/>
            <a:ext cx="9637164" cy="692751"/>
          </a:xfrm>
        </p:spPr>
        <p:txBody>
          <a:bodyPr>
            <a:normAutofit/>
          </a:bodyPr>
          <a:lstStyle/>
          <a:p>
            <a:pPr algn="ctr"/>
            <a:r>
              <a:rPr lang="en-US" sz="2800" dirty="0"/>
              <a:t>Tax Assessment and Review</a:t>
            </a:r>
          </a:p>
        </p:txBody>
      </p:sp>
      <p:sp>
        <p:nvSpPr>
          <p:cNvPr id="5" name="Slide Number Placeholder 4">
            <a:extLst>
              <a:ext uri="{FF2B5EF4-FFF2-40B4-BE49-F238E27FC236}">
                <a16:creationId xmlns:a16="http://schemas.microsoft.com/office/drawing/2014/main" id="{A1CAA9ED-F54B-42F3-8B8D-0C92269E7314}"/>
              </a:ext>
            </a:extLst>
          </p:cNvPr>
          <p:cNvSpPr>
            <a:spLocks noGrp="1"/>
          </p:cNvSpPr>
          <p:nvPr>
            <p:ph type="sldNum" sz="quarter" idx="12"/>
          </p:nvPr>
        </p:nvSpPr>
        <p:spPr/>
        <p:txBody>
          <a:bodyPr/>
          <a:lstStyle/>
          <a:p>
            <a:r>
              <a:rPr lang="en-US" dirty="0"/>
              <a:t>Slide </a:t>
            </a:r>
            <a:fld id="{9CEF2F22-5709-41C3-8EB7-7BEDBFD473CC}" type="slidenum">
              <a:rPr lang="en-US" smtClean="0"/>
              <a:pPr/>
              <a:t>7</a:t>
            </a:fld>
            <a:endParaRPr lang="en-US" dirty="0"/>
          </a:p>
        </p:txBody>
      </p:sp>
      <p:sp>
        <p:nvSpPr>
          <p:cNvPr id="13" name="TextBox 12">
            <a:extLst>
              <a:ext uri="{FF2B5EF4-FFF2-40B4-BE49-F238E27FC236}">
                <a16:creationId xmlns:a16="http://schemas.microsoft.com/office/drawing/2014/main" id="{E8EC37BD-6344-4290-B912-FBAFE500C6CA}"/>
              </a:ext>
            </a:extLst>
          </p:cNvPr>
          <p:cNvSpPr txBox="1"/>
          <p:nvPr/>
        </p:nvSpPr>
        <p:spPr>
          <a:xfrm>
            <a:off x="620785" y="1409351"/>
            <a:ext cx="10393959" cy="4278386"/>
          </a:xfrm>
          <a:prstGeom prst="rect">
            <a:avLst/>
          </a:prstGeom>
          <a:noFill/>
        </p:spPr>
        <p:txBody>
          <a:bodyPr wrap="square" lIns="0" tIns="0" rIns="0" bIns="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8"/>
            <a:r>
              <a:rPr lang="en-ID" sz="2800" b="1" dirty="0">
                <a:cs typeface="Segoe UI Light" panose="020B0502040204020203" pitchFamily="34" charset="0"/>
              </a:rPr>
              <a:t>Tax Year 2020</a:t>
            </a:r>
          </a:p>
          <a:p>
            <a:pPr lvl="8"/>
            <a:endParaRPr lang="en-ID" sz="2800" b="1" dirty="0">
              <a:cs typeface="Segoe UI Light" panose="020B0502040204020203" pitchFamily="34" charset="0"/>
            </a:endParaRPr>
          </a:p>
          <a:p>
            <a:pPr marL="342900" indent="-342900">
              <a:buFont typeface="Arial" panose="020B0604020202020204" pitchFamily="34" charset="0"/>
              <a:buChar char="•"/>
            </a:pPr>
            <a:r>
              <a:rPr lang="en-ID" sz="2400" dirty="0">
                <a:cs typeface="Segoe UI Light" panose="020B0502040204020203" pitchFamily="34" charset="0"/>
              </a:rPr>
              <a:t>No Interest if paid in full prior to 03/31/2022</a:t>
            </a:r>
          </a:p>
          <a:p>
            <a:pPr marL="342900" indent="-342900">
              <a:buFont typeface="Arial" panose="020B0604020202020204" pitchFamily="34" charset="0"/>
              <a:buChar char="•"/>
            </a:pPr>
            <a:r>
              <a:rPr lang="en-ID" sz="2400" dirty="0">
                <a:cs typeface="Segoe UI Light" panose="020B0502040204020203" pitchFamily="34" charset="0"/>
              </a:rPr>
              <a:t>Mailing to taxpayers 11/01/2021 including PPP-Entity Form</a:t>
            </a:r>
          </a:p>
          <a:p>
            <a:pPr marL="342900" indent="-342900">
              <a:buFont typeface="Arial" panose="020B0604020202020204" pitchFamily="34" charset="0"/>
              <a:buChar char="•"/>
            </a:pPr>
            <a:r>
              <a:rPr lang="en-ID" sz="2400" dirty="0">
                <a:cs typeface="Segoe UI Light" panose="020B0502040204020203" pitchFamily="34" charset="0"/>
              </a:rPr>
              <a:t>PPP-Entity Form or PPP-Individual Form due by 12/15/2021</a:t>
            </a:r>
          </a:p>
          <a:p>
            <a:pPr marL="342900" indent="-342900">
              <a:buFont typeface="Arial" panose="020B0604020202020204" pitchFamily="34" charset="0"/>
              <a:buChar char="•"/>
            </a:pPr>
            <a:r>
              <a:rPr lang="en-ID" sz="2400" dirty="0">
                <a:cs typeface="Segoe UI Light" panose="020B0502040204020203" pitchFamily="34" charset="0"/>
              </a:rPr>
              <a:t>If choose not to take entity option</a:t>
            </a:r>
          </a:p>
          <a:p>
            <a:pPr marL="800100" lvl="1" indent="-342900">
              <a:buFont typeface="Courier New" panose="02070309020205020404" pitchFamily="49" charset="0"/>
              <a:buChar char="o"/>
            </a:pPr>
            <a:r>
              <a:rPr lang="en-US" sz="2400" dirty="0">
                <a:cs typeface="Segoe UI Light" panose="020B0502040204020203" pitchFamily="34" charset="0"/>
              </a:rPr>
              <a:t>Each individual needs to be provided with the RI-PPP-Entity form with completed Schedule C</a:t>
            </a:r>
            <a:endParaRPr lang="en-ID" sz="2400" dirty="0">
              <a:cs typeface="Segoe UI Light" panose="020B0502040204020203" pitchFamily="34" charset="0"/>
            </a:endParaRPr>
          </a:p>
          <a:p>
            <a:pPr marL="342900" indent="-342900">
              <a:buFont typeface="Arial" panose="020B0604020202020204" pitchFamily="34" charset="0"/>
              <a:buChar char="•"/>
            </a:pPr>
            <a:r>
              <a:rPr lang="en-ID" sz="2400" dirty="0">
                <a:cs typeface="Segoe UI Light" panose="020B0502040204020203" pitchFamily="34" charset="0"/>
              </a:rPr>
              <a:t>Forms available on website </a:t>
            </a:r>
          </a:p>
          <a:p>
            <a:pPr marL="342900" indent="-342900">
              <a:buFont typeface="Arial" panose="020B0604020202020204" pitchFamily="34" charset="0"/>
              <a:buChar char="•"/>
            </a:pPr>
            <a:r>
              <a:rPr lang="en-ID" sz="2400" dirty="0">
                <a:cs typeface="Segoe UI Light" panose="020B0502040204020203" pitchFamily="34" charset="0"/>
              </a:rPr>
              <a:t>Must be filed by mail or through drop box</a:t>
            </a:r>
          </a:p>
          <a:p>
            <a:pPr marL="342900" indent="-342900">
              <a:buFont typeface="Arial" panose="020B0604020202020204" pitchFamily="34" charset="0"/>
              <a:buChar char="•"/>
            </a:pPr>
            <a:endParaRPr lang="en-ID" sz="2400" b="1" dirty="0">
              <a:latin typeface="Segoe UI Light" panose="020B0502040204020203" pitchFamily="34" charset="0"/>
              <a:cs typeface="Segoe UI Light" panose="020B0502040204020203" pitchFamily="34" charset="0"/>
            </a:endParaRPr>
          </a:p>
          <a:p>
            <a:pPr marL="342900" indent="-342900">
              <a:buFont typeface="Arial" panose="020B0604020202020204" pitchFamily="34" charset="0"/>
              <a:buChar char="•"/>
            </a:pPr>
            <a:endParaRPr lang="en-ID" sz="2000" b="1" dirty="0">
              <a:latin typeface="Segoe UI Light" panose="020B0502040204020203" pitchFamily="34" charset="0"/>
              <a:cs typeface="Segoe UI Light" panose="020B0502040204020203" pitchFamily="34" charset="0"/>
            </a:endParaRPr>
          </a:p>
        </p:txBody>
      </p:sp>
    </p:spTree>
    <p:extLst>
      <p:ext uri="{BB962C8B-B14F-4D97-AF65-F5344CB8AC3E}">
        <p14:creationId xmlns:p14="http://schemas.microsoft.com/office/powerpoint/2010/main" val="19434827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07D381-05F1-4403-B583-A896CF8076B9}"/>
              </a:ext>
            </a:extLst>
          </p:cNvPr>
          <p:cNvSpPr>
            <a:spLocks noGrp="1"/>
          </p:cNvSpPr>
          <p:nvPr>
            <p:ph type="title"/>
          </p:nvPr>
        </p:nvSpPr>
        <p:spPr>
          <a:xfrm>
            <a:off x="344325" y="297517"/>
            <a:ext cx="9637164" cy="692751"/>
          </a:xfrm>
        </p:spPr>
        <p:txBody>
          <a:bodyPr>
            <a:normAutofit/>
          </a:bodyPr>
          <a:lstStyle/>
          <a:p>
            <a:pPr algn="ctr"/>
            <a:r>
              <a:rPr lang="en-US" sz="2800" dirty="0"/>
              <a:t>Tax Assessment and Review</a:t>
            </a:r>
          </a:p>
        </p:txBody>
      </p:sp>
      <p:sp>
        <p:nvSpPr>
          <p:cNvPr id="5" name="Slide Number Placeholder 4">
            <a:extLst>
              <a:ext uri="{FF2B5EF4-FFF2-40B4-BE49-F238E27FC236}">
                <a16:creationId xmlns:a16="http://schemas.microsoft.com/office/drawing/2014/main" id="{A1CAA9ED-F54B-42F3-8B8D-0C92269E7314}"/>
              </a:ext>
            </a:extLst>
          </p:cNvPr>
          <p:cNvSpPr>
            <a:spLocks noGrp="1"/>
          </p:cNvSpPr>
          <p:nvPr>
            <p:ph type="sldNum" sz="quarter" idx="12"/>
          </p:nvPr>
        </p:nvSpPr>
        <p:spPr/>
        <p:txBody>
          <a:bodyPr/>
          <a:lstStyle/>
          <a:p>
            <a:r>
              <a:rPr lang="en-US" dirty="0"/>
              <a:t>Slide </a:t>
            </a:r>
            <a:fld id="{9CEF2F22-5709-41C3-8EB7-7BEDBFD473CC}" type="slidenum">
              <a:rPr lang="en-US" smtClean="0"/>
              <a:pPr/>
              <a:t>8</a:t>
            </a:fld>
            <a:endParaRPr lang="en-US" dirty="0"/>
          </a:p>
        </p:txBody>
      </p:sp>
      <p:pic>
        <p:nvPicPr>
          <p:cNvPr id="4" name="Picture 3">
            <a:extLst>
              <a:ext uri="{FF2B5EF4-FFF2-40B4-BE49-F238E27FC236}">
                <a16:creationId xmlns:a16="http://schemas.microsoft.com/office/drawing/2014/main" id="{78F77A2E-6D44-42BC-9422-43C63D02F3AB}"/>
              </a:ext>
            </a:extLst>
          </p:cNvPr>
          <p:cNvPicPr>
            <a:picLocks noChangeAspect="1"/>
          </p:cNvPicPr>
          <p:nvPr/>
        </p:nvPicPr>
        <p:blipFill>
          <a:blip r:embed="rId3"/>
          <a:stretch>
            <a:fillRect/>
          </a:stretch>
        </p:blipFill>
        <p:spPr>
          <a:xfrm>
            <a:off x="2804326" y="1200727"/>
            <a:ext cx="6903092" cy="4932217"/>
          </a:xfrm>
          <a:prstGeom prst="rect">
            <a:avLst/>
          </a:prstGeom>
        </p:spPr>
      </p:pic>
    </p:spTree>
    <p:extLst>
      <p:ext uri="{BB962C8B-B14F-4D97-AF65-F5344CB8AC3E}">
        <p14:creationId xmlns:p14="http://schemas.microsoft.com/office/powerpoint/2010/main" val="26829178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07D381-05F1-4403-B583-A896CF8076B9}"/>
              </a:ext>
            </a:extLst>
          </p:cNvPr>
          <p:cNvSpPr>
            <a:spLocks noGrp="1"/>
          </p:cNvSpPr>
          <p:nvPr>
            <p:ph type="title"/>
          </p:nvPr>
        </p:nvSpPr>
        <p:spPr>
          <a:xfrm>
            <a:off x="344325" y="297517"/>
            <a:ext cx="9637164" cy="692751"/>
          </a:xfrm>
        </p:spPr>
        <p:txBody>
          <a:bodyPr>
            <a:normAutofit/>
          </a:bodyPr>
          <a:lstStyle/>
          <a:p>
            <a:pPr algn="ctr"/>
            <a:r>
              <a:rPr lang="en-US" sz="2800" dirty="0"/>
              <a:t>Tax Assessment and Review</a:t>
            </a:r>
          </a:p>
        </p:txBody>
      </p:sp>
      <p:sp>
        <p:nvSpPr>
          <p:cNvPr id="5" name="Slide Number Placeholder 4">
            <a:extLst>
              <a:ext uri="{FF2B5EF4-FFF2-40B4-BE49-F238E27FC236}">
                <a16:creationId xmlns:a16="http://schemas.microsoft.com/office/drawing/2014/main" id="{A1CAA9ED-F54B-42F3-8B8D-0C92269E7314}"/>
              </a:ext>
            </a:extLst>
          </p:cNvPr>
          <p:cNvSpPr>
            <a:spLocks noGrp="1"/>
          </p:cNvSpPr>
          <p:nvPr>
            <p:ph type="sldNum" sz="quarter" idx="12"/>
          </p:nvPr>
        </p:nvSpPr>
        <p:spPr/>
        <p:txBody>
          <a:bodyPr/>
          <a:lstStyle/>
          <a:p>
            <a:r>
              <a:rPr lang="en-US" dirty="0"/>
              <a:t>Slide </a:t>
            </a:r>
            <a:fld id="{9CEF2F22-5709-41C3-8EB7-7BEDBFD473CC}" type="slidenum">
              <a:rPr lang="en-US" smtClean="0"/>
              <a:pPr/>
              <a:t>9</a:t>
            </a:fld>
            <a:endParaRPr lang="en-US" dirty="0"/>
          </a:p>
        </p:txBody>
      </p:sp>
      <p:pic>
        <p:nvPicPr>
          <p:cNvPr id="6" name="Picture 5">
            <a:extLst>
              <a:ext uri="{FF2B5EF4-FFF2-40B4-BE49-F238E27FC236}">
                <a16:creationId xmlns:a16="http://schemas.microsoft.com/office/drawing/2014/main" id="{3048776D-8B4C-4EFF-80C0-F7E6EFFCA30F}"/>
              </a:ext>
            </a:extLst>
          </p:cNvPr>
          <p:cNvPicPr>
            <a:picLocks noChangeAspect="1"/>
          </p:cNvPicPr>
          <p:nvPr/>
        </p:nvPicPr>
        <p:blipFill>
          <a:blip r:embed="rId3"/>
          <a:stretch>
            <a:fillRect/>
          </a:stretch>
        </p:blipFill>
        <p:spPr>
          <a:xfrm>
            <a:off x="2218784" y="1413164"/>
            <a:ext cx="8144416" cy="4858327"/>
          </a:xfrm>
          <a:prstGeom prst="rect">
            <a:avLst/>
          </a:prstGeom>
        </p:spPr>
      </p:pic>
    </p:spTree>
    <p:extLst>
      <p:ext uri="{BB962C8B-B14F-4D97-AF65-F5344CB8AC3E}">
        <p14:creationId xmlns:p14="http://schemas.microsoft.com/office/powerpoint/2010/main" val="40220055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07D381-05F1-4403-B583-A896CF8076B9}"/>
              </a:ext>
            </a:extLst>
          </p:cNvPr>
          <p:cNvSpPr>
            <a:spLocks noGrp="1"/>
          </p:cNvSpPr>
          <p:nvPr>
            <p:ph type="title"/>
          </p:nvPr>
        </p:nvSpPr>
        <p:spPr>
          <a:xfrm>
            <a:off x="344325" y="297517"/>
            <a:ext cx="9637164" cy="692751"/>
          </a:xfrm>
        </p:spPr>
        <p:txBody>
          <a:bodyPr>
            <a:normAutofit/>
          </a:bodyPr>
          <a:lstStyle/>
          <a:p>
            <a:pPr algn="ctr"/>
            <a:r>
              <a:rPr lang="en-US" sz="2800" dirty="0"/>
              <a:t>Tax Assessment and Review</a:t>
            </a:r>
          </a:p>
        </p:txBody>
      </p:sp>
      <p:sp>
        <p:nvSpPr>
          <p:cNvPr id="5" name="Slide Number Placeholder 4">
            <a:extLst>
              <a:ext uri="{FF2B5EF4-FFF2-40B4-BE49-F238E27FC236}">
                <a16:creationId xmlns:a16="http://schemas.microsoft.com/office/drawing/2014/main" id="{A1CAA9ED-F54B-42F3-8B8D-0C92269E7314}"/>
              </a:ext>
            </a:extLst>
          </p:cNvPr>
          <p:cNvSpPr>
            <a:spLocks noGrp="1"/>
          </p:cNvSpPr>
          <p:nvPr>
            <p:ph type="sldNum" sz="quarter" idx="12"/>
          </p:nvPr>
        </p:nvSpPr>
        <p:spPr/>
        <p:txBody>
          <a:bodyPr/>
          <a:lstStyle/>
          <a:p>
            <a:r>
              <a:rPr lang="en-US" dirty="0"/>
              <a:t>Slide </a:t>
            </a:r>
            <a:fld id="{9CEF2F22-5709-41C3-8EB7-7BEDBFD473CC}" type="slidenum">
              <a:rPr lang="en-US" smtClean="0"/>
              <a:pPr/>
              <a:t>10</a:t>
            </a:fld>
            <a:endParaRPr lang="en-US" dirty="0"/>
          </a:p>
        </p:txBody>
      </p:sp>
      <p:pic>
        <p:nvPicPr>
          <p:cNvPr id="6" name="Picture 5">
            <a:extLst>
              <a:ext uri="{FF2B5EF4-FFF2-40B4-BE49-F238E27FC236}">
                <a16:creationId xmlns:a16="http://schemas.microsoft.com/office/drawing/2014/main" id="{C22595B8-CE8C-4E7B-87FB-DB32D2568AB1}"/>
              </a:ext>
            </a:extLst>
          </p:cNvPr>
          <p:cNvPicPr>
            <a:picLocks noChangeAspect="1"/>
          </p:cNvPicPr>
          <p:nvPr/>
        </p:nvPicPr>
        <p:blipFill>
          <a:blip r:embed="rId3"/>
          <a:stretch>
            <a:fillRect/>
          </a:stretch>
        </p:blipFill>
        <p:spPr>
          <a:xfrm>
            <a:off x="1856509" y="1376218"/>
            <a:ext cx="7882519" cy="4830618"/>
          </a:xfrm>
          <a:prstGeom prst="rect">
            <a:avLst/>
          </a:prstGeom>
        </p:spPr>
      </p:pic>
    </p:spTree>
    <p:extLst>
      <p:ext uri="{BB962C8B-B14F-4D97-AF65-F5344CB8AC3E}">
        <p14:creationId xmlns:p14="http://schemas.microsoft.com/office/powerpoint/2010/main" val="32401459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07D381-05F1-4403-B583-A896CF8076B9}"/>
              </a:ext>
            </a:extLst>
          </p:cNvPr>
          <p:cNvSpPr>
            <a:spLocks noGrp="1"/>
          </p:cNvSpPr>
          <p:nvPr>
            <p:ph type="title"/>
          </p:nvPr>
        </p:nvSpPr>
        <p:spPr>
          <a:xfrm>
            <a:off x="344325" y="297517"/>
            <a:ext cx="9637164" cy="692751"/>
          </a:xfrm>
        </p:spPr>
        <p:txBody>
          <a:bodyPr>
            <a:normAutofit/>
          </a:bodyPr>
          <a:lstStyle/>
          <a:p>
            <a:pPr algn="ctr"/>
            <a:r>
              <a:rPr lang="en-US" sz="2800" dirty="0"/>
              <a:t>Tax Assessment and Review</a:t>
            </a:r>
          </a:p>
        </p:txBody>
      </p:sp>
      <p:sp>
        <p:nvSpPr>
          <p:cNvPr id="5" name="Slide Number Placeholder 4">
            <a:extLst>
              <a:ext uri="{FF2B5EF4-FFF2-40B4-BE49-F238E27FC236}">
                <a16:creationId xmlns:a16="http://schemas.microsoft.com/office/drawing/2014/main" id="{A1CAA9ED-F54B-42F3-8B8D-0C92269E7314}"/>
              </a:ext>
            </a:extLst>
          </p:cNvPr>
          <p:cNvSpPr>
            <a:spLocks noGrp="1"/>
          </p:cNvSpPr>
          <p:nvPr>
            <p:ph type="sldNum" sz="quarter" idx="12"/>
          </p:nvPr>
        </p:nvSpPr>
        <p:spPr/>
        <p:txBody>
          <a:bodyPr/>
          <a:lstStyle/>
          <a:p>
            <a:r>
              <a:rPr lang="en-US" dirty="0"/>
              <a:t>Slide </a:t>
            </a:r>
            <a:fld id="{9CEF2F22-5709-41C3-8EB7-7BEDBFD473CC}" type="slidenum">
              <a:rPr lang="en-US" smtClean="0"/>
              <a:pPr/>
              <a:t>11</a:t>
            </a:fld>
            <a:endParaRPr lang="en-US" dirty="0"/>
          </a:p>
        </p:txBody>
      </p:sp>
      <p:sp>
        <p:nvSpPr>
          <p:cNvPr id="13" name="TextBox 12">
            <a:extLst>
              <a:ext uri="{FF2B5EF4-FFF2-40B4-BE49-F238E27FC236}">
                <a16:creationId xmlns:a16="http://schemas.microsoft.com/office/drawing/2014/main" id="{E8EC37BD-6344-4290-B912-FBAFE500C6CA}"/>
              </a:ext>
            </a:extLst>
          </p:cNvPr>
          <p:cNvSpPr txBox="1"/>
          <p:nvPr/>
        </p:nvSpPr>
        <p:spPr>
          <a:xfrm>
            <a:off x="620785" y="1409351"/>
            <a:ext cx="10393959" cy="4278386"/>
          </a:xfrm>
          <a:prstGeom prst="rect">
            <a:avLst/>
          </a:prstGeom>
          <a:noFill/>
        </p:spPr>
        <p:txBody>
          <a:bodyPr wrap="square" lIns="0" tIns="0" rIns="0" bIns="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8"/>
            <a:r>
              <a:rPr lang="en-ID" sz="2800" b="1" dirty="0">
                <a:cs typeface="Segoe UI Light" panose="020B0502040204020203" pitchFamily="34" charset="0"/>
              </a:rPr>
              <a:t>PPP Tax Year 2021</a:t>
            </a:r>
          </a:p>
          <a:p>
            <a:pPr lvl="8"/>
            <a:endParaRPr lang="en-ID" sz="2800" b="1" dirty="0">
              <a:cs typeface="Segoe UI Light" panose="020B0502040204020203" pitchFamily="34" charset="0"/>
            </a:endParaRPr>
          </a:p>
          <a:p>
            <a:pPr marL="342900" indent="-342900">
              <a:buFont typeface="Arial" panose="020B0604020202020204" pitchFamily="34" charset="0"/>
              <a:buChar char="•"/>
            </a:pPr>
            <a:r>
              <a:rPr lang="en-US" sz="2400" dirty="0">
                <a:cs typeface="Segoe UI Light" panose="020B0502040204020203" pitchFamily="34" charset="0"/>
              </a:rPr>
              <a:t>PPP loan forgiveness income will be included in original tax filing</a:t>
            </a:r>
            <a:endParaRPr lang="en-ID" sz="2400" dirty="0">
              <a:cs typeface="Segoe UI Light" panose="020B0502040204020203" pitchFamily="34" charset="0"/>
            </a:endParaRPr>
          </a:p>
          <a:p>
            <a:pPr marL="800100" lvl="1" indent="-342900">
              <a:buFont typeface="Courier New" panose="02070309020205020404" pitchFamily="49" charset="0"/>
              <a:buChar char="o"/>
            </a:pPr>
            <a:r>
              <a:rPr lang="en-ID" sz="2400" dirty="0">
                <a:cs typeface="Segoe UI Light" panose="020B0502040204020203" pitchFamily="34" charset="0"/>
              </a:rPr>
              <a:t>C- Corp-Addition on Schedule C of RI-1120C</a:t>
            </a:r>
          </a:p>
          <a:p>
            <a:pPr marL="800100" lvl="1" indent="-342900">
              <a:buFont typeface="Courier New" panose="02070309020205020404" pitchFamily="49" charset="0"/>
              <a:buChar char="o"/>
            </a:pPr>
            <a:r>
              <a:rPr lang="en-ID" sz="2400" dirty="0">
                <a:cs typeface="Segoe UI Light" panose="020B0502040204020203" pitchFamily="34" charset="0"/>
              </a:rPr>
              <a:t>S- Corp-Addition on Schedule C of RI-1120S</a:t>
            </a:r>
          </a:p>
          <a:p>
            <a:pPr marL="800100" lvl="1" indent="-342900">
              <a:buFont typeface="Courier New" panose="02070309020205020404" pitchFamily="49" charset="0"/>
              <a:buChar char="o"/>
            </a:pPr>
            <a:r>
              <a:rPr lang="en-ID" sz="2400" dirty="0">
                <a:cs typeface="Segoe UI Light" panose="020B0502040204020203" pitchFamily="34" charset="0"/>
              </a:rPr>
              <a:t>LLC, LP, LLP, Partnership--Addition on Schedule C of RI-11065</a:t>
            </a:r>
          </a:p>
          <a:p>
            <a:pPr marL="800100" lvl="1" indent="-342900">
              <a:buFont typeface="Courier New" panose="02070309020205020404" pitchFamily="49" charset="0"/>
              <a:buChar char="o"/>
            </a:pPr>
            <a:r>
              <a:rPr lang="en-ID" sz="2400" dirty="0">
                <a:cs typeface="Segoe UI Light" panose="020B0502040204020203" pitchFamily="34" charset="0"/>
              </a:rPr>
              <a:t>Individual-Addition modification on Schedule M of RI-1040 or RI-1040NR</a:t>
            </a:r>
          </a:p>
          <a:p>
            <a:pPr marL="800100" lvl="1" indent="-342900">
              <a:buFont typeface="Courier New" panose="02070309020205020404" pitchFamily="49" charset="0"/>
              <a:buChar char="o"/>
            </a:pPr>
            <a:endParaRPr lang="en-ID" sz="2400" b="1" dirty="0">
              <a:cs typeface="Segoe UI Light" panose="020B0502040204020203" pitchFamily="34" charset="0"/>
            </a:endParaRPr>
          </a:p>
          <a:p>
            <a:pPr marL="800100" lvl="1" indent="-342900">
              <a:buFont typeface="Courier New" panose="02070309020205020404" pitchFamily="49" charset="0"/>
              <a:buChar char="o"/>
            </a:pPr>
            <a:endParaRPr lang="en-ID" sz="2400" b="1" dirty="0">
              <a:latin typeface="Segoe UI Light" panose="020B0502040204020203" pitchFamily="34" charset="0"/>
              <a:cs typeface="Segoe UI Light" panose="020B0502040204020203" pitchFamily="34" charset="0"/>
            </a:endParaRPr>
          </a:p>
          <a:p>
            <a:pPr marL="342900" indent="-342900">
              <a:buFont typeface="Arial" panose="020B0604020202020204" pitchFamily="34" charset="0"/>
              <a:buChar char="•"/>
            </a:pPr>
            <a:endParaRPr lang="en-ID" sz="2000" b="1" dirty="0">
              <a:latin typeface="Segoe UI Light" panose="020B0502040204020203" pitchFamily="34" charset="0"/>
              <a:cs typeface="Segoe UI Light" panose="020B0502040204020203" pitchFamily="34" charset="0"/>
            </a:endParaRPr>
          </a:p>
        </p:txBody>
      </p:sp>
    </p:spTree>
    <p:extLst>
      <p:ext uri="{BB962C8B-B14F-4D97-AF65-F5344CB8AC3E}">
        <p14:creationId xmlns:p14="http://schemas.microsoft.com/office/powerpoint/2010/main" val="29409145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07D381-05F1-4403-B583-A896CF8076B9}"/>
              </a:ext>
            </a:extLst>
          </p:cNvPr>
          <p:cNvSpPr>
            <a:spLocks noGrp="1"/>
          </p:cNvSpPr>
          <p:nvPr>
            <p:ph type="title"/>
          </p:nvPr>
        </p:nvSpPr>
        <p:spPr>
          <a:xfrm>
            <a:off x="344325" y="297517"/>
            <a:ext cx="9637164" cy="692751"/>
          </a:xfrm>
        </p:spPr>
        <p:txBody>
          <a:bodyPr>
            <a:normAutofit/>
          </a:bodyPr>
          <a:lstStyle/>
          <a:p>
            <a:pPr algn="ctr"/>
            <a:r>
              <a:rPr lang="en-US" sz="2800" dirty="0"/>
              <a:t>Tax Assessment and Review</a:t>
            </a:r>
          </a:p>
        </p:txBody>
      </p:sp>
      <p:sp>
        <p:nvSpPr>
          <p:cNvPr id="5" name="Slide Number Placeholder 4">
            <a:extLst>
              <a:ext uri="{FF2B5EF4-FFF2-40B4-BE49-F238E27FC236}">
                <a16:creationId xmlns:a16="http://schemas.microsoft.com/office/drawing/2014/main" id="{A1CAA9ED-F54B-42F3-8B8D-0C92269E7314}"/>
              </a:ext>
            </a:extLst>
          </p:cNvPr>
          <p:cNvSpPr>
            <a:spLocks noGrp="1"/>
          </p:cNvSpPr>
          <p:nvPr>
            <p:ph type="sldNum" sz="quarter" idx="12"/>
          </p:nvPr>
        </p:nvSpPr>
        <p:spPr/>
        <p:txBody>
          <a:bodyPr/>
          <a:lstStyle/>
          <a:p>
            <a:r>
              <a:rPr lang="en-US" dirty="0"/>
              <a:t>Slide </a:t>
            </a:r>
            <a:fld id="{9CEF2F22-5709-41C3-8EB7-7BEDBFD473CC}" type="slidenum">
              <a:rPr lang="en-US" smtClean="0"/>
              <a:pPr/>
              <a:t>12</a:t>
            </a:fld>
            <a:endParaRPr lang="en-US" dirty="0"/>
          </a:p>
        </p:txBody>
      </p:sp>
      <p:sp>
        <p:nvSpPr>
          <p:cNvPr id="13" name="TextBox 12">
            <a:extLst>
              <a:ext uri="{FF2B5EF4-FFF2-40B4-BE49-F238E27FC236}">
                <a16:creationId xmlns:a16="http://schemas.microsoft.com/office/drawing/2014/main" id="{E8EC37BD-6344-4290-B912-FBAFE500C6CA}"/>
              </a:ext>
            </a:extLst>
          </p:cNvPr>
          <p:cNvSpPr txBox="1"/>
          <p:nvPr/>
        </p:nvSpPr>
        <p:spPr>
          <a:xfrm>
            <a:off x="620785" y="1409350"/>
            <a:ext cx="10393959" cy="4888899"/>
          </a:xfrm>
          <a:prstGeom prst="rect">
            <a:avLst/>
          </a:prstGeom>
          <a:noFill/>
        </p:spPr>
        <p:txBody>
          <a:bodyPr wrap="square" lIns="0" tIns="0" rIns="0" bIns="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8"/>
            <a:r>
              <a:rPr lang="en-ID" sz="2800" b="1" dirty="0">
                <a:cs typeface="Segoe UI Light" panose="020B0502040204020203" pitchFamily="34" charset="0"/>
              </a:rPr>
              <a:t>Pass-through Entity Tax</a:t>
            </a:r>
          </a:p>
          <a:p>
            <a:pPr lvl="1" indent="-342900">
              <a:buFont typeface="Arial" panose="020B0604020202020204" pitchFamily="34" charset="0"/>
              <a:buChar char="•"/>
            </a:pPr>
            <a:r>
              <a:rPr lang="en-US" sz="2400" dirty="0">
                <a:cs typeface="Segoe UI Light" panose="020B0502040204020203" pitchFamily="34" charset="0"/>
              </a:rPr>
              <a:t>Effective 07/01/19</a:t>
            </a:r>
          </a:p>
          <a:p>
            <a:pPr lvl="1" indent="-342900">
              <a:buFont typeface="Arial" panose="020B0604020202020204" pitchFamily="34" charset="0"/>
              <a:buChar char="•"/>
            </a:pPr>
            <a:r>
              <a:rPr lang="en-US" sz="2400" dirty="0">
                <a:cs typeface="Segoe UI Light" panose="020B0502040204020203" pitchFamily="34" charset="0"/>
              </a:rPr>
              <a:t>Tax payments on behalf of residents and non-residents</a:t>
            </a:r>
          </a:p>
          <a:p>
            <a:pPr lvl="1" indent="-342900">
              <a:buFont typeface="Arial" panose="020B0604020202020204" pitchFamily="34" charset="0"/>
              <a:buChar char="•"/>
            </a:pPr>
            <a:r>
              <a:rPr lang="en-US" sz="2400" dirty="0">
                <a:cs typeface="Segoe UI Light" panose="020B0502040204020203" pitchFamily="34" charset="0"/>
              </a:rPr>
              <a:t>Income tax calculated at 5.99% of RI source income</a:t>
            </a:r>
          </a:p>
          <a:p>
            <a:pPr lvl="1" indent="-342900">
              <a:buFont typeface="Arial" panose="020B0604020202020204" pitchFamily="34" charset="0"/>
              <a:buChar char="•"/>
            </a:pPr>
            <a:r>
              <a:rPr lang="en-US" sz="2400" dirty="0">
                <a:cs typeface="Segoe UI Light" panose="020B0502040204020203" pitchFamily="34" charset="0"/>
              </a:rPr>
              <a:t>BUS-EST used to make estimated payments</a:t>
            </a:r>
          </a:p>
          <a:p>
            <a:pPr lvl="1" indent="-342900">
              <a:buFont typeface="Arial" panose="020B0604020202020204" pitchFamily="34" charset="0"/>
              <a:buChar char="•"/>
            </a:pPr>
            <a:r>
              <a:rPr lang="en-US" sz="2400" dirty="0">
                <a:cs typeface="Segoe UI Light" panose="020B0502040204020203" pitchFamily="34" charset="0"/>
              </a:rPr>
              <a:t>Definition of a pass-through entity:</a:t>
            </a:r>
          </a:p>
          <a:p>
            <a:pPr marL="602170" lvl="5"/>
            <a:r>
              <a:rPr lang="en-US" sz="2400" dirty="0">
                <a:cs typeface="Segoe UI Light" panose="020B0502040204020203" pitchFamily="34" charset="0"/>
              </a:rPr>
              <a:t>"Pass-through entity" means a corporation that for the applicable tax year is treated as an S Corporation under I.R.C. 1362(a) (26 U.S.C. § 1362(a)), or a general partnership, limited partnership, limited liability partnership, trust, limited liability company or unincorporated sole proprietorship that for the applicable tax year is not taxed as a corporation for federal tax purposes under the state’s regulations. </a:t>
            </a:r>
          </a:p>
          <a:p>
            <a:pPr lvl="1" indent="-342900">
              <a:buFont typeface="Arial" panose="020B0604020202020204" pitchFamily="34" charset="0"/>
              <a:buChar char="•"/>
            </a:pPr>
            <a:r>
              <a:rPr lang="en-US" sz="2400" dirty="0">
                <a:cs typeface="Segoe UI Light" panose="020B0502040204020203" pitchFamily="34" charset="0"/>
              </a:rPr>
              <a:t>Modification required on Schedule M of RI-1040 to add back tax</a:t>
            </a:r>
          </a:p>
          <a:p>
            <a:pPr marL="800100" lvl="1" indent="-342900">
              <a:buFont typeface="Courier New" panose="02070309020205020404" pitchFamily="49" charset="0"/>
              <a:buChar char="o"/>
            </a:pPr>
            <a:endParaRPr lang="en-ID" sz="2400" b="1" dirty="0">
              <a:latin typeface="Segoe UI Light" panose="020B0502040204020203" pitchFamily="34" charset="0"/>
              <a:cs typeface="Segoe UI Light" panose="020B0502040204020203" pitchFamily="34" charset="0"/>
            </a:endParaRPr>
          </a:p>
          <a:p>
            <a:pPr marL="342900" indent="-342900">
              <a:buFont typeface="Arial" panose="020B0604020202020204" pitchFamily="34" charset="0"/>
              <a:buChar char="•"/>
            </a:pPr>
            <a:endParaRPr lang="en-ID" sz="2000" b="1" dirty="0">
              <a:latin typeface="Segoe UI Light" panose="020B0502040204020203" pitchFamily="34" charset="0"/>
              <a:cs typeface="Segoe UI Light" panose="020B0502040204020203" pitchFamily="34" charset="0"/>
            </a:endParaRPr>
          </a:p>
        </p:txBody>
      </p:sp>
    </p:spTree>
    <p:extLst>
      <p:ext uri="{BB962C8B-B14F-4D97-AF65-F5344CB8AC3E}">
        <p14:creationId xmlns:p14="http://schemas.microsoft.com/office/powerpoint/2010/main" val="40913116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07D381-05F1-4403-B583-A896CF8076B9}"/>
              </a:ext>
            </a:extLst>
          </p:cNvPr>
          <p:cNvSpPr>
            <a:spLocks noGrp="1"/>
          </p:cNvSpPr>
          <p:nvPr>
            <p:ph type="title"/>
          </p:nvPr>
        </p:nvSpPr>
        <p:spPr>
          <a:xfrm>
            <a:off x="344325" y="297517"/>
            <a:ext cx="9637164" cy="692751"/>
          </a:xfrm>
        </p:spPr>
        <p:txBody>
          <a:bodyPr>
            <a:normAutofit/>
          </a:bodyPr>
          <a:lstStyle/>
          <a:p>
            <a:pPr algn="ctr"/>
            <a:r>
              <a:rPr lang="en-US" sz="2800" dirty="0"/>
              <a:t>Tax Assessment and Review</a:t>
            </a:r>
          </a:p>
        </p:txBody>
      </p:sp>
      <p:sp>
        <p:nvSpPr>
          <p:cNvPr id="5" name="Slide Number Placeholder 4">
            <a:extLst>
              <a:ext uri="{FF2B5EF4-FFF2-40B4-BE49-F238E27FC236}">
                <a16:creationId xmlns:a16="http://schemas.microsoft.com/office/drawing/2014/main" id="{A1CAA9ED-F54B-42F3-8B8D-0C92269E7314}"/>
              </a:ext>
            </a:extLst>
          </p:cNvPr>
          <p:cNvSpPr>
            <a:spLocks noGrp="1"/>
          </p:cNvSpPr>
          <p:nvPr>
            <p:ph type="sldNum" sz="quarter" idx="12"/>
          </p:nvPr>
        </p:nvSpPr>
        <p:spPr/>
        <p:txBody>
          <a:bodyPr/>
          <a:lstStyle/>
          <a:p>
            <a:r>
              <a:rPr lang="en-US" dirty="0"/>
              <a:t>Slide </a:t>
            </a:r>
            <a:fld id="{9CEF2F22-5709-41C3-8EB7-7BEDBFD473CC}" type="slidenum">
              <a:rPr lang="en-US" smtClean="0"/>
              <a:pPr/>
              <a:t>13</a:t>
            </a:fld>
            <a:endParaRPr lang="en-US" dirty="0"/>
          </a:p>
        </p:txBody>
      </p:sp>
      <p:sp>
        <p:nvSpPr>
          <p:cNvPr id="13" name="TextBox 12">
            <a:extLst>
              <a:ext uri="{FF2B5EF4-FFF2-40B4-BE49-F238E27FC236}">
                <a16:creationId xmlns:a16="http://schemas.microsoft.com/office/drawing/2014/main" id="{E8EC37BD-6344-4290-B912-FBAFE500C6CA}"/>
              </a:ext>
            </a:extLst>
          </p:cNvPr>
          <p:cNvSpPr txBox="1"/>
          <p:nvPr/>
        </p:nvSpPr>
        <p:spPr>
          <a:xfrm>
            <a:off x="620785" y="1409351"/>
            <a:ext cx="10393959" cy="4278386"/>
          </a:xfrm>
          <a:prstGeom prst="rect">
            <a:avLst/>
          </a:prstGeom>
          <a:noFill/>
        </p:spPr>
        <p:txBody>
          <a:bodyPr wrap="square" lIns="0" tIns="0" rIns="0" bIns="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8"/>
            <a:r>
              <a:rPr lang="en-ID" sz="2800" b="1" dirty="0">
                <a:cs typeface="Segoe UI Light" panose="020B0502040204020203" pitchFamily="34" charset="0"/>
              </a:rPr>
              <a:t>Pass-through Entity Tax</a:t>
            </a:r>
          </a:p>
          <a:p>
            <a:pPr marL="800100" lvl="1" indent="-342900">
              <a:buFont typeface="Arial" panose="020B0604020202020204" pitchFamily="34" charset="0"/>
              <a:buChar char="•"/>
            </a:pPr>
            <a:r>
              <a:rPr lang="en-ID" sz="2400" dirty="0">
                <a:cs typeface="Segoe UI Light" panose="020B0502040204020203" pitchFamily="34" charset="0"/>
              </a:rPr>
              <a:t>Cash vs Accrual basis discussion</a:t>
            </a:r>
          </a:p>
          <a:p>
            <a:pPr marL="1257300" lvl="2" indent="-342900">
              <a:buFont typeface="Courier New" panose="02070309020205020404" pitchFamily="49" charset="0"/>
              <a:buChar char="o"/>
            </a:pPr>
            <a:r>
              <a:rPr lang="en-ID" sz="2400" dirty="0">
                <a:cs typeface="Segoe UI Light" panose="020B0502040204020203" pitchFamily="34" charset="0"/>
              </a:rPr>
              <a:t>Credit vs Modification</a:t>
            </a:r>
          </a:p>
          <a:p>
            <a:pPr marL="1257300" lvl="2" indent="-342900">
              <a:buFont typeface="Courier New" panose="02070309020205020404" pitchFamily="49" charset="0"/>
              <a:buChar char="o"/>
            </a:pPr>
            <a:r>
              <a:rPr lang="en-ID" sz="2400" dirty="0">
                <a:cs typeface="Segoe UI Light" panose="020B0502040204020203" pitchFamily="34" charset="0"/>
              </a:rPr>
              <a:t>Issuance of 1099Es and return filings</a:t>
            </a:r>
          </a:p>
          <a:p>
            <a:pPr marL="1257300" lvl="2" indent="-342900">
              <a:buFont typeface="Courier New" panose="02070309020205020404" pitchFamily="49" charset="0"/>
              <a:buChar char="o"/>
            </a:pPr>
            <a:endParaRPr lang="en-ID" sz="2400" dirty="0">
              <a:cs typeface="Segoe UI Light" panose="020B0502040204020203" pitchFamily="34" charset="0"/>
            </a:endParaRPr>
          </a:p>
          <a:p>
            <a:pPr marL="800100" lvl="1" indent="-342900">
              <a:buFont typeface="Arial" panose="020B0604020202020204" pitchFamily="34" charset="0"/>
              <a:buChar char="•"/>
            </a:pPr>
            <a:r>
              <a:rPr lang="en-ID" sz="2400" dirty="0">
                <a:cs typeface="Segoe UI Light" panose="020B0502040204020203" pitchFamily="34" charset="0"/>
              </a:rPr>
              <a:t>2021 Updates</a:t>
            </a:r>
          </a:p>
          <a:p>
            <a:pPr marL="1257300" lvl="2" indent="-342900">
              <a:buFont typeface="Courier New" panose="02070309020205020404" pitchFamily="49" charset="0"/>
              <a:buChar char="o"/>
            </a:pPr>
            <a:r>
              <a:rPr lang="en-ID" sz="2400" dirty="0">
                <a:cs typeface="Segoe UI Light" panose="020B0502040204020203" pitchFamily="34" charset="0"/>
              </a:rPr>
              <a:t>Cash basis only subtraction modification for 2021</a:t>
            </a:r>
          </a:p>
          <a:p>
            <a:pPr marL="1257300" lvl="2" indent="-342900">
              <a:buFont typeface="Courier New" panose="02070309020205020404" pitchFamily="49" charset="0"/>
              <a:buChar char="o"/>
            </a:pPr>
            <a:r>
              <a:rPr lang="en-ID" sz="2400" dirty="0">
                <a:cs typeface="Segoe UI Light" panose="020B0502040204020203" pitchFamily="34" charset="0"/>
              </a:rPr>
              <a:t>Addition modification to RI-1120S and RI-1065 Schedule C</a:t>
            </a:r>
          </a:p>
          <a:p>
            <a:pPr marL="1257300" lvl="2" indent="-342900">
              <a:buFont typeface="Courier New" panose="02070309020205020404" pitchFamily="49" charset="0"/>
              <a:buChar char="o"/>
            </a:pPr>
            <a:r>
              <a:rPr lang="en-ID" sz="2400" dirty="0">
                <a:cs typeface="Segoe UI Light" panose="020B0502040204020203" pitchFamily="34" charset="0"/>
              </a:rPr>
              <a:t>Updates to 1099E</a:t>
            </a:r>
          </a:p>
          <a:p>
            <a:pPr marL="1257300" lvl="2" indent="-342900">
              <a:buFont typeface="Courier New" panose="02070309020205020404" pitchFamily="49" charset="0"/>
              <a:buChar char="o"/>
            </a:pPr>
            <a:endParaRPr lang="en-ID" sz="2400" b="1" dirty="0">
              <a:latin typeface="Segoe UI Light" panose="020B0502040204020203" pitchFamily="34" charset="0"/>
              <a:cs typeface="Segoe UI Light" panose="020B0502040204020203" pitchFamily="34" charset="0"/>
            </a:endParaRPr>
          </a:p>
          <a:p>
            <a:pPr marL="1257300" lvl="2" indent="-342900">
              <a:buFont typeface="Courier New" panose="02070309020205020404" pitchFamily="49" charset="0"/>
              <a:buChar char="o"/>
            </a:pPr>
            <a:endParaRPr lang="en-ID" sz="2400" b="1" dirty="0">
              <a:latin typeface="Segoe UI Light" panose="020B0502040204020203" pitchFamily="34" charset="0"/>
              <a:cs typeface="Segoe UI Light" panose="020B0502040204020203" pitchFamily="34" charset="0"/>
            </a:endParaRPr>
          </a:p>
          <a:p>
            <a:pPr marL="1257300" lvl="2" indent="-342900">
              <a:buFont typeface="Courier New" panose="02070309020205020404" pitchFamily="49" charset="0"/>
              <a:buChar char="o"/>
            </a:pPr>
            <a:endParaRPr lang="en-ID" sz="2400" b="1" dirty="0">
              <a:latin typeface="Segoe UI Light" panose="020B0502040204020203" pitchFamily="34" charset="0"/>
              <a:cs typeface="Segoe UI Light" panose="020B0502040204020203" pitchFamily="34" charset="0"/>
            </a:endParaRPr>
          </a:p>
          <a:p>
            <a:pPr marL="342900" indent="-342900">
              <a:buFont typeface="Arial" panose="020B0604020202020204" pitchFamily="34" charset="0"/>
              <a:buChar char="•"/>
            </a:pPr>
            <a:endParaRPr lang="en-ID" sz="2000" b="1" dirty="0">
              <a:latin typeface="Segoe UI Light" panose="020B0502040204020203" pitchFamily="34" charset="0"/>
              <a:cs typeface="Segoe UI Light" panose="020B0502040204020203" pitchFamily="34" charset="0"/>
            </a:endParaRPr>
          </a:p>
        </p:txBody>
      </p:sp>
    </p:spTree>
    <p:extLst>
      <p:ext uri="{BB962C8B-B14F-4D97-AF65-F5344CB8AC3E}">
        <p14:creationId xmlns:p14="http://schemas.microsoft.com/office/powerpoint/2010/main" val="30206007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07D381-05F1-4403-B583-A896CF8076B9}"/>
              </a:ext>
            </a:extLst>
          </p:cNvPr>
          <p:cNvSpPr>
            <a:spLocks noGrp="1"/>
          </p:cNvSpPr>
          <p:nvPr>
            <p:ph type="title"/>
          </p:nvPr>
        </p:nvSpPr>
        <p:spPr>
          <a:xfrm>
            <a:off x="344325" y="297517"/>
            <a:ext cx="9637164" cy="692751"/>
          </a:xfrm>
        </p:spPr>
        <p:txBody>
          <a:bodyPr>
            <a:normAutofit/>
          </a:bodyPr>
          <a:lstStyle/>
          <a:p>
            <a:pPr algn="ctr"/>
            <a:r>
              <a:rPr lang="en-US" sz="2800" dirty="0"/>
              <a:t>Tax Assessment and Review</a:t>
            </a:r>
          </a:p>
        </p:txBody>
      </p:sp>
      <p:sp>
        <p:nvSpPr>
          <p:cNvPr id="5" name="Slide Number Placeholder 4">
            <a:extLst>
              <a:ext uri="{FF2B5EF4-FFF2-40B4-BE49-F238E27FC236}">
                <a16:creationId xmlns:a16="http://schemas.microsoft.com/office/drawing/2014/main" id="{A1CAA9ED-F54B-42F3-8B8D-0C92269E7314}"/>
              </a:ext>
            </a:extLst>
          </p:cNvPr>
          <p:cNvSpPr>
            <a:spLocks noGrp="1"/>
          </p:cNvSpPr>
          <p:nvPr>
            <p:ph type="sldNum" sz="quarter" idx="12"/>
          </p:nvPr>
        </p:nvSpPr>
        <p:spPr/>
        <p:txBody>
          <a:bodyPr/>
          <a:lstStyle/>
          <a:p>
            <a:r>
              <a:rPr lang="en-US" dirty="0"/>
              <a:t>Slide </a:t>
            </a:r>
            <a:fld id="{9CEF2F22-5709-41C3-8EB7-7BEDBFD473CC}" type="slidenum">
              <a:rPr lang="en-US" smtClean="0"/>
              <a:pPr/>
              <a:t>14</a:t>
            </a:fld>
            <a:endParaRPr lang="en-US" dirty="0"/>
          </a:p>
        </p:txBody>
      </p:sp>
      <p:sp>
        <p:nvSpPr>
          <p:cNvPr id="13" name="TextBox 12">
            <a:extLst>
              <a:ext uri="{FF2B5EF4-FFF2-40B4-BE49-F238E27FC236}">
                <a16:creationId xmlns:a16="http://schemas.microsoft.com/office/drawing/2014/main" id="{E8EC37BD-6344-4290-B912-FBAFE500C6CA}"/>
              </a:ext>
            </a:extLst>
          </p:cNvPr>
          <p:cNvSpPr txBox="1"/>
          <p:nvPr/>
        </p:nvSpPr>
        <p:spPr>
          <a:xfrm>
            <a:off x="620785" y="1409351"/>
            <a:ext cx="10393959" cy="4278386"/>
          </a:xfrm>
          <a:prstGeom prst="rect">
            <a:avLst/>
          </a:prstGeom>
          <a:noFill/>
        </p:spPr>
        <p:txBody>
          <a:bodyPr wrap="square" lIns="0" tIns="0" rIns="0" bIns="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8"/>
            <a:r>
              <a:rPr lang="en-ID" sz="2800" b="1" dirty="0">
                <a:latin typeface="Segoe UI Light" panose="020B0502040204020203" pitchFamily="34" charset="0"/>
                <a:cs typeface="Segoe UI Light" panose="020B0502040204020203" pitchFamily="34" charset="0"/>
              </a:rPr>
              <a:t>Pass-through Entity Tax</a:t>
            </a:r>
          </a:p>
          <a:p>
            <a:pPr lvl="2"/>
            <a:endParaRPr lang="en-ID" sz="2400" b="1" dirty="0">
              <a:latin typeface="Segoe UI Light" panose="020B0502040204020203" pitchFamily="34" charset="0"/>
              <a:cs typeface="Segoe UI Light" panose="020B0502040204020203" pitchFamily="34" charset="0"/>
            </a:endParaRPr>
          </a:p>
          <a:p>
            <a:pPr lvl="2"/>
            <a:endParaRPr lang="en-ID" sz="2400" b="1" dirty="0">
              <a:latin typeface="Segoe UI Light" panose="020B0502040204020203" pitchFamily="34" charset="0"/>
              <a:cs typeface="Segoe UI Light" panose="020B0502040204020203" pitchFamily="34" charset="0"/>
            </a:endParaRPr>
          </a:p>
          <a:p>
            <a:pPr marL="1257300" lvl="2" indent="-342900">
              <a:buFont typeface="Courier New" panose="02070309020205020404" pitchFamily="49" charset="0"/>
              <a:buChar char="o"/>
            </a:pPr>
            <a:endParaRPr lang="en-ID" sz="2400" b="1" dirty="0">
              <a:latin typeface="Segoe UI Light" panose="020B0502040204020203" pitchFamily="34" charset="0"/>
              <a:cs typeface="Segoe UI Light" panose="020B0502040204020203" pitchFamily="34" charset="0"/>
            </a:endParaRPr>
          </a:p>
          <a:p>
            <a:pPr marL="342900" indent="-342900">
              <a:buFont typeface="Arial" panose="020B0604020202020204" pitchFamily="34" charset="0"/>
              <a:buChar char="•"/>
            </a:pPr>
            <a:endParaRPr lang="en-ID" sz="2000" b="1" dirty="0">
              <a:latin typeface="Segoe UI Light" panose="020B0502040204020203" pitchFamily="34" charset="0"/>
              <a:cs typeface="Segoe UI Light" panose="020B0502040204020203" pitchFamily="34" charset="0"/>
            </a:endParaRPr>
          </a:p>
        </p:txBody>
      </p:sp>
      <p:pic>
        <p:nvPicPr>
          <p:cNvPr id="7" name="Picture 6">
            <a:extLst>
              <a:ext uri="{FF2B5EF4-FFF2-40B4-BE49-F238E27FC236}">
                <a16:creationId xmlns:a16="http://schemas.microsoft.com/office/drawing/2014/main" id="{562BDB75-7BC6-4BF8-A24E-2878C8AB6172}"/>
              </a:ext>
            </a:extLst>
          </p:cNvPr>
          <p:cNvPicPr>
            <a:picLocks noChangeAspect="1"/>
          </p:cNvPicPr>
          <p:nvPr/>
        </p:nvPicPr>
        <p:blipFill>
          <a:blip r:embed="rId3"/>
          <a:stretch>
            <a:fillRect/>
          </a:stretch>
        </p:blipFill>
        <p:spPr>
          <a:xfrm>
            <a:off x="1987171" y="2121986"/>
            <a:ext cx="7497221" cy="3038899"/>
          </a:xfrm>
          <a:prstGeom prst="rect">
            <a:avLst/>
          </a:prstGeom>
        </p:spPr>
      </p:pic>
    </p:spTree>
    <p:extLst>
      <p:ext uri="{BB962C8B-B14F-4D97-AF65-F5344CB8AC3E}">
        <p14:creationId xmlns:p14="http://schemas.microsoft.com/office/powerpoint/2010/main" val="38366398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07D381-05F1-4403-B583-A896CF8076B9}"/>
              </a:ext>
            </a:extLst>
          </p:cNvPr>
          <p:cNvSpPr>
            <a:spLocks noGrp="1"/>
          </p:cNvSpPr>
          <p:nvPr>
            <p:ph type="title"/>
          </p:nvPr>
        </p:nvSpPr>
        <p:spPr>
          <a:xfrm>
            <a:off x="344325" y="297517"/>
            <a:ext cx="9637164" cy="692751"/>
          </a:xfrm>
        </p:spPr>
        <p:txBody>
          <a:bodyPr>
            <a:normAutofit/>
          </a:bodyPr>
          <a:lstStyle/>
          <a:p>
            <a:pPr algn="ctr"/>
            <a:r>
              <a:rPr lang="en-US" sz="2800" dirty="0"/>
              <a:t>Tax Assessment and Review</a:t>
            </a:r>
          </a:p>
        </p:txBody>
      </p:sp>
      <p:sp>
        <p:nvSpPr>
          <p:cNvPr id="5" name="Slide Number Placeholder 4">
            <a:extLst>
              <a:ext uri="{FF2B5EF4-FFF2-40B4-BE49-F238E27FC236}">
                <a16:creationId xmlns:a16="http://schemas.microsoft.com/office/drawing/2014/main" id="{A1CAA9ED-F54B-42F3-8B8D-0C92269E7314}"/>
              </a:ext>
            </a:extLst>
          </p:cNvPr>
          <p:cNvSpPr>
            <a:spLocks noGrp="1"/>
          </p:cNvSpPr>
          <p:nvPr>
            <p:ph type="sldNum" sz="quarter" idx="12"/>
          </p:nvPr>
        </p:nvSpPr>
        <p:spPr/>
        <p:txBody>
          <a:bodyPr/>
          <a:lstStyle/>
          <a:p>
            <a:r>
              <a:rPr lang="en-US" dirty="0"/>
              <a:t>Slide </a:t>
            </a:r>
            <a:fld id="{9CEF2F22-5709-41C3-8EB7-7BEDBFD473CC}" type="slidenum">
              <a:rPr lang="en-US" smtClean="0"/>
              <a:pPr/>
              <a:t>15</a:t>
            </a:fld>
            <a:endParaRPr lang="en-US" dirty="0"/>
          </a:p>
        </p:txBody>
      </p:sp>
      <p:sp>
        <p:nvSpPr>
          <p:cNvPr id="13" name="TextBox 12">
            <a:extLst>
              <a:ext uri="{FF2B5EF4-FFF2-40B4-BE49-F238E27FC236}">
                <a16:creationId xmlns:a16="http://schemas.microsoft.com/office/drawing/2014/main" id="{E8EC37BD-6344-4290-B912-FBAFE500C6CA}"/>
              </a:ext>
            </a:extLst>
          </p:cNvPr>
          <p:cNvSpPr txBox="1"/>
          <p:nvPr/>
        </p:nvSpPr>
        <p:spPr>
          <a:xfrm>
            <a:off x="1765004" y="1976470"/>
            <a:ext cx="8123275" cy="3020832"/>
          </a:xfrm>
          <a:prstGeom prst="rect">
            <a:avLst/>
          </a:prstGeom>
          <a:noFill/>
        </p:spPr>
        <p:txBody>
          <a:bodyPr wrap="square" lIns="0" tIns="0" rIns="0" bIns="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ID" sz="1400" dirty="0">
              <a:latin typeface="Segoe UI Light" panose="020B0502040204020203" pitchFamily="34" charset="0"/>
              <a:cs typeface="Segoe UI Light" panose="020B0502040204020203" pitchFamily="34" charset="0"/>
            </a:endParaRPr>
          </a:p>
          <a:p>
            <a:pPr algn="ctr"/>
            <a:endParaRPr lang="en-ID" sz="2800" b="1" dirty="0">
              <a:latin typeface="Segoe UI Light" panose="020B0502040204020203" pitchFamily="34" charset="0"/>
              <a:cs typeface="Segoe UI Light" panose="020B0502040204020203" pitchFamily="34" charset="0"/>
            </a:endParaRPr>
          </a:p>
          <a:p>
            <a:pPr algn="ctr"/>
            <a:r>
              <a:rPr lang="en-ID" sz="2800" b="1" dirty="0">
                <a:latin typeface="Segoe UI Light" panose="020B0502040204020203" pitchFamily="34" charset="0"/>
                <a:cs typeface="Segoe UI Light" panose="020B0502040204020203" pitchFamily="34" charset="0"/>
              </a:rPr>
              <a:t>Carlita Annicelli</a:t>
            </a:r>
          </a:p>
          <a:p>
            <a:pPr algn="ctr"/>
            <a:r>
              <a:rPr lang="en-ID" sz="2800" b="1" dirty="0">
                <a:latin typeface="Segoe UI Light" panose="020B0502040204020203" pitchFamily="34" charset="0"/>
                <a:cs typeface="Segoe UI Light" panose="020B0502040204020203" pitchFamily="34" charset="0"/>
              </a:rPr>
              <a:t>Chief Revenue Agent</a:t>
            </a:r>
          </a:p>
          <a:p>
            <a:pPr algn="ctr"/>
            <a:r>
              <a:rPr lang="en-ID" sz="2800" b="1" dirty="0">
                <a:latin typeface="Segoe UI Light" panose="020B0502040204020203" pitchFamily="34" charset="0"/>
                <a:cs typeface="Segoe UI Light" panose="020B0502040204020203" pitchFamily="34" charset="0"/>
              </a:rPr>
              <a:t>Income Tax Section</a:t>
            </a:r>
            <a:endParaRPr lang="en-ID" sz="2400" b="1" dirty="0">
              <a:latin typeface="Segoe UI Light" panose="020B0502040204020203" pitchFamily="34" charset="0"/>
              <a:cs typeface="Segoe UI Light" panose="020B0502040204020203" pitchFamily="34" charset="0"/>
            </a:endParaRPr>
          </a:p>
          <a:p>
            <a:endParaRPr lang="en-ID" sz="2400" b="1" dirty="0">
              <a:latin typeface="Segoe UI Light" panose="020B0502040204020203" pitchFamily="34" charset="0"/>
              <a:cs typeface="Segoe UI Light" panose="020B0502040204020203" pitchFamily="34" charset="0"/>
            </a:endParaRPr>
          </a:p>
          <a:p>
            <a:pPr marL="342900" indent="-342900">
              <a:buFont typeface="Arial" panose="020B0604020202020204" pitchFamily="34" charset="0"/>
              <a:buChar char="•"/>
            </a:pPr>
            <a:endParaRPr lang="en-ID" sz="2400" b="1" dirty="0">
              <a:latin typeface="Segoe UI Light" panose="020B0502040204020203" pitchFamily="34" charset="0"/>
              <a:cs typeface="Segoe UI Light" panose="020B0502040204020203" pitchFamily="34" charset="0"/>
            </a:endParaRPr>
          </a:p>
          <a:p>
            <a:pPr marL="342900" indent="-342900">
              <a:buFont typeface="Arial" panose="020B0604020202020204" pitchFamily="34" charset="0"/>
              <a:buChar char="•"/>
            </a:pPr>
            <a:endParaRPr lang="en-ID" sz="2000" b="1" dirty="0">
              <a:latin typeface="Segoe UI Light" panose="020B0502040204020203" pitchFamily="34" charset="0"/>
              <a:cs typeface="Segoe UI Light" panose="020B0502040204020203" pitchFamily="34" charset="0"/>
            </a:endParaRPr>
          </a:p>
        </p:txBody>
      </p:sp>
      <p:graphicFrame>
        <p:nvGraphicFramePr>
          <p:cNvPr id="14" name="Chart 13">
            <a:extLst>
              <a:ext uri="{FF2B5EF4-FFF2-40B4-BE49-F238E27FC236}">
                <a16:creationId xmlns:a16="http://schemas.microsoft.com/office/drawing/2014/main" id="{B7BCEF8C-B238-4921-B7EB-F42516B2697C}"/>
              </a:ext>
            </a:extLst>
          </p:cNvPr>
          <p:cNvGraphicFramePr/>
          <p:nvPr/>
        </p:nvGraphicFramePr>
        <p:xfrm>
          <a:off x="7857866" y="1976470"/>
          <a:ext cx="4247245" cy="3891262"/>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3874109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07D381-05F1-4403-B583-A896CF8076B9}"/>
              </a:ext>
            </a:extLst>
          </p:cNvPr>
          <p:cNvSpPr>
            <a:spLocks noGrp="1"/>
          </p:cNvSpPr>
          <p:nvPr>
            <p:ph type="title"/>
          </p:nvPr>
        </p:nvSpPr>
        <p:spPr>
          <a:xfrm>
            <a:off x="344325" y="297517"/>
            <a:ext cx="9637164" cy="692751"/>
          </a:xfrm>
        </p:spPr>
        <p:txBody>
          <a:bodyPr>
            <a:normAutofit/>
          </a:bodyPr>
          <a:lstStyle/>
          <a:p>
            <a:pPr algn="ctr"/>
            <a:r>
              <a:rPr lang="en-US" sz="2800" dirty="0"/>
              <a:t>Tax Assessment and Review</a:t>
            </a:r>
          </a:p>
        </p:txBody>
      </p:sp>
      <p:sp>
        <p:nvSpPr>
          <p:cNvPr id="5" name="Slide Number Placeholder 4">
            <a:extLst>
              <a:ext uri="{FF2B5EF4-FFF2-40B4-BE49-F238E27FC236}">
                <a16:creationId xmlns:a16="http://schemas.microsoft.com/office/drawing/2014/main" id="{A1CAA9ED-F54B-42F3-8B8D-0C92269E7314}"/>
              </a:ext>
            </a:extLst>
          </p:cNvPr>
          <p:cNvSpPr>
            <a:spLocks noGrp="1"/>
          </p:cNvSpPr>
          <p:nvPr>
            <p:ph type="sldNum" sz="quarter" idx="12"/>
          </p:nvPr>
        </p:nvSpPr>
        <p:spPr/>
        <p:txBody>
          <a:bodyPr/>
          <a:lstStyle/>
          <a:p>
            <a:r>
              <a:rPr lang="en-US" dirty="0"/>
              <a:t>Slide </a:t>
            </a:r>
            <a:fld id="{9CEF2F22-5709-41C3-8EB7-7BEDBFD473CC}" type="slidenum">
              <a:rPr lang="en-US" smtClean="0"/>
              <a:pPr/>
              <a:t>16</a:t>
            </a:fld>
            <a:endParaRPr lang="en-US" dirty="0"/>
          </a:p>
        </p:txBody>
      </p:sp>
      <p:sp>
        <p:nvSpPr>
          <p:cNvPr id="13" name="TextBox 12">
            <a:extLst>
              <a:ext uri="{FF2B5EF4-FFF2-40B4-BE49-F238E27FC236}">
                <a16:creationId xmlns:a16="http://schemas.microsoft.com/office/drawing/2014/main" id="{E8EC37BD-6344-4290-B912-FBAFE500C6CA}"/>
              </a:ext>
            </a:extLst>
          </p:cNvPr>
          <p:cNvSpPr txBox="1"/>
          <p:nvPr/>
        </p:nvSpPr>
        <p:spPr>
          <a:xfrm>
            <a:off x="734517" y="1289807"/>
            <a:ext cx="10393959" cy="4278386"/>
          </a:xfrm>
          <a:prstGeom prst="rect">
            <a:avLst/>
          </a:prstGeom>
          <a:noFill/>
        </p:spPr>
        <p:txBody>
          <a:bodyPr wrap="square" lIns="0" tIns="0" rIns="0" bIns="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2" algn="ctr"/>
            <a:r>
              <a:rPr lang="en-ID" sz="2400" b="1" dirty="0">
                <a:cs typeface="Segoe UI Light" panose="020B0502040204020203" pitchFamily="34" charset="0"/>
              </a:rPr>
              <a:t>2021 Filing Season</a:t>
            </a:r>
          </a:p>
          <a:p>
            <a:pPr lvl="2" algn="ctr"/>
            <a:endParaRPr lang="en-ID" sz="2400" b="1" dirty="0">
              <a:cs typeface="Segoe UI Light" panose="020B0502040204020203" pitchFamily="34" charset="0"/>
            </a:endParaRPr>
          </a:p>
          <a:p>
            <a:pPr marL="800100" lvl="1" indent="-342900">
              <a:buFont typeface="Arial" panose="020B0604020202020204" pitchFamily="34" charset="0"/>
              <a:buChar char="•"/>
            </a:pPr>
            <a:r>
              <a:rPr lang="en-US" sz="2400" dirty="0">
                <a:solidFill>
                  <a:schemeClr val="accent3">
                    <a:lumMod val="50000"/>
                  </a:schemeClr>
                </a:solidFill>
              </a:rPr>
              <a:t>480K Refunds issued as of 11/08/2021</a:t>
            </a:r>
          </a:p>
          <a:p>
            <a:pPr marL="800100" lvl="1" indent="-342900">
              <a:buFont typeface="Arial" panose="020B0604020202020204" pitchFamily="34" charset="0"/>
              <a:buChar char="•"/>
            </a:pPr>
            <a:endParaRPr lang="en-US" sz="2400" dirty="0">
              <a:solidFill>
                <a:schemeClr val="accent3">
                  <a:lumMod val="50000"/>
                </a:schemeClr>
              </a:solidFill>
            </a:endParaRPr>
          </a:p>
          <a:p>
            <a:pPr marL="800100" lvl="1" indent="-342900">
              <a:buFont typeface="Arial" panose="020B0604020202020204" pitchFamily="34" charset="0"/>
              <a:buChar char="•"/>
            </a:pPr>
            <a:r>
              <a:rPr lang="en-US" sz="2400" dirty="0">
                <a:solidFill>
                  <a:schemeClr val="accent3">
                    <a:lumMod val="50000"/>
                  </a:schemeClr>
                </a:solidFill>
              </a:rPr>
              <a:t> 511.6K at this point last year</a:t>
            </a:r>
          </a:p>
          <a:p>
            <a:pPr marL="800100" lvl="1" indent="-342900">
              <a:buFont typeface="Arial" panose="020B0604020202020204" pitchFamily="34" charset="0"/>
              <a:buChar char="•"/>
            </a:pPr>
            <a:endParaRPr lang="en-US" sz="2400" dirty="0">
              <a:solidFill>
                <a:schemeClr val="accent3">
                  <a:lumMod val="50000"/>
                </a:schemeClr>
              </a:solidFill>
            </a:endParaRPr>
          </a:p>
          <a:p>
            <a:pPr marL="800100" lvl="1" indent="-342900">
              <a:buFont typeface="Arial" panose="020B0604020202020204" pitchFamily="34" charset="0"/>
              <a:buChar char="•"/>
            </a:pPr>
            <a:r>
              <a:rPr lang="en-US" sz="2400" dirty="0">
                <a:solidFill>
                  <a:schemeClr val="accent3">
                    <a:lumMod val="50000"/>
                  </a:schemeClr>
                </a:solidFill>
              </a:rPr>
              <a:t> $334M which is $22M less than last year</a:t>
            </a:r>
          </a:p>
          <a:p>
            <a:pPr lvl="1"/>
            <a:endParaRPr lang="en-US" sz="2400" dirty="0">
              <a:solidFill>
                <a:schemeClr val="accent3">
                  <a:lumMod val="50000"/>
                </a:schemeClr>
              </a:solidFill>
            </a:endParaRPr>
          </a:p>
          <a:p>
            <a:pPr marL="800100" lvl="1" indent="-342900">
              <a:buFont typeface="Arial" panose="020B0604020202020204" pitchFamily="34" charset="0"/>
              <a:buChar char="•"/>
            </a:pPr>
            <a:r>
              <a:rPr lang="en-US" sz="2400" dirty="0">
                <a:solidFill>
                  <a:schemeClr val="accent3">
                    <a:lumMod val="50000"/>
                  </a:schemeClr>
                </a:solidFill>
              </a:rPr>
              <a:t> 51,715 calls, 825 walk-ins, 12,040 emails as of 11/08/2021</a:t>
            </a:r>
            <a:endParaRPr lang="en-ID" sz="2400" b="1" dirty="0">
              <a:latin typeface="Segoe UI Light" panose="020B0502040204020203" pitchFamily="34" charset="0"/>
              <a:cs typeface="Segoe UI Light" panose="020B0502040204020203" pitchFamily="34" charset="0"/>
            </a:endParaRPr>
          </a:p>
          <a:p>
            <a:pPr marL="1257300" lvl="2" indent="-342900">
              <a:buFont typeface="Courier New" panose="02070309020205020404" pitchFamily="49" charset="0"/>
              <a:buChar char="o"/>
            </a:pPr>
            <a:endParaRPr lang="en-ID" sz="2400" b="1" dirty="0">
              <a:latin typeface="Segoe UI Light" panose="020B0502040204020203" pitchFamily="34" charset="0"/>
              <a:cs typeface="Segoe UI Light" panose="020B0502040204020203" pitchFamily="34" charset="0"/>
            </a:endParaRPr>
          </a:p>
          <a:p>
            <a:pPr marL="1257300" lvl="2" indent="-342900">
              <a:buFont typeface="Courier New" panose="02070309020205020404" pitchFamily="49" charset="0"/>
              <a:buChar char="o"/>
            </a:pPr>
            <a:endParaRPr lang="en-ID" sz="2400" b="1" dirty="0">
              <a:latin typeface="Segoe UI Light" panose="020B0502040204020203" pitchFamily="34" charset="0"/>
              <a:cs typeface="Segoe UI Light" panose="020B0502040204020203" pitchFamily="34" charset="0"/>
            </a:endParaRPr>
          </a:p>
          <a:p>
            <a:pPr marL="342900" indent="-342900">
              <a:buFont typeface="Arial" panose="020B0604020202020204" pitchFamily="34" charset="0"/>
              <a:buChar char="•"/>
            </a:pPr>
            <a:endParaRPr lang="en-ID" sz="2000" b="1" dirty="0">
              <a:latin typeface="Segoe UI Light" panose="020B0502040204020203" pitchFamily="34" charset="0"/>
              <a:cs typeface="Segoe UI Light" panose="020B0502040204020203" pitchFamily="34" charset="0"/>
            </a:endParaRPr>
          </a:p>
        </p:txBody>
      </p:sp>
    </p:spTree>
    <p:extLst>
      <p:ext uri="{BB962C8B-B14F-4D97-AF65-F5344CB8AC3E}">
        <p14:creationId xmlns:p14="http://schemas.microsoft.com/office/powerpoint/2010/main" val="33667570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07D381-05F1-4403-B583-A896CF8076B9}"/>
              </a:ext>
            </a:extLst>
          </p:cNvPr>
          <p:cNvSpPr>
            <a:spLocks noGrp="1"/>
          </p:cNvSpPr>
          <p:nvPr>
            <p:ph type="title"/>
          </p:nvPr>
        </p:nvSpPr>
        <p:spPr>
          <a:xfrm>
            <a:off x="344325" y="297517"/>
            <a:ext cx="9637164" cy="692751"/>
          </a:xfrm>
        </p:spPr>
        <p:txBody>
          <a:bodyPr>
            <a:normAutofit/>
          </a:bodyPr>
          <a:lstStyle/>
          <a:p>
            <a:pPr algn="ctr"/>
            <a:r>
              <a:rPr lang="en-US" sz="2800" dirty="0"/>
              <a:t>Tax Assessment and Review</a:t>
            </a:r>
          </a:p>
        </p:txBody>
      </p:sp>
      <p:sp>
        <p:nvSpPr>
          <p:cNvPr id="5" name="Slide Number Placeholder 4">
            <a:extLst>
              <a:ext uri="{FF2B5EF4-FFF2-40B4-BE49-F238E27FC236}">
                <a16:creationId xmlns:a16="http://schemas.microsoft.com/office/drawing/2014/main" id="{A1CAA9ED-F54B-42F3-8B8D-0C92269E7314}"/>
              </a:ext>
            </a:extLst>
          </p:cNvPr>
          <p:cNvSpPr>
            <a:spLocks noGrp="1"/>
          </p:cNvSpPr>
          <p:nvPr>
            <p:ph type="sldNum" sz="quarter" idx="12"/>
          </p:nvPr>
        </p:nvSpPr>
        <p:spPr/>
        <p:txBody>
          <a:bodyPr/>
          <a:lstStyle/>
          <a:p>
            <a:r>
              <a:rPr lang="en-US" dirty="0"/>
              <a:t>Slide </a:t>
            </a:r>
            <a:fld id="{9CEF2F22-5709-41C3-8EB7-7BEDBFD473CC}" type="slidenum">
              <a:rPr lang="en-US" smtClean="0"/>
              <a:pPr/>
              <a:t>17</a:t>
            </a:fld>
            <a:endParaRPr lang="en-US" dirty="0"/>
          </a:p>
        </p:txBody>
      </p:sp>
      <p:sp>
        <p:nvSpPr>
          <p:cNvPr id="13" name="TextBox 12">
            <a:extLst>
              <a:ext uri="{FF2B5EF4-FFF2-40B4-BE49-F238E27FC236}">
                <a16:creationId xmlns:a16="http://schemas.microsoft.com/office/drawing/2014/main" id="{E8EC37BD-6344-4290-B912-FBAFE500C6CA}"/>
              </a:ext>
            </a:extLst>
          </p:cNvPr>
          <p:cNvSpPr txBox="1"/>
          <p:nvPr/>
        </p:nvSpPr>
        <p:spPr>
          <a:xfrm>
            <a:off x="734517" y="1289806"/>
            <a:ext cx="10393959" cy="4709341"/>
          </a:xfrm>
          <a:prstGeom prst="rect">
            <a:avLst/>
          </a:prstGeom>
          <a:noFill/>
        </p:spPr>
        <p:txBody>
          <a:bodyPr wrap="square" lIns="0" tIns="0" rIns="0" bIns="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2" algn="ctr"/>
            <a:r>
              <a:rPr lang="en-ID" sz="2400" b="1" dirty="0">
                <a:cs typeface="Segoe UI Light" panose="020B0502040204020203" pitchFamily="34" charset="0"/>
              </a:rPr>
              <a:t>2021 Filing Season</a:t>
            </a:r>
          </a:p>
          <a:p>
            <a:pPr lvl="2" algn="ctr"/>
            <a:endParaRPr lang="en-ID" sz="2400" b="1" dirty="0">
              <a:cs typeface="Segoe UI Light" panose="020B0502040204020203" pitchFamily="34" charset="0"/>
            </a:endParaRPr>
          </a:p>
          <a:p>
            <a:pPr marL="742950" lvl="1" indent="-285750">
              <a:buFont typeface="Arial" panose="020B0604020202020204" pitchFamily="34" charset="0"/>
              <a:buChar char="•"/>
            </a:pPr>
            <a:r>
              <a:rPr lang="en-US" dirty="0"/>
              <a:t>Inflationary changes</a:t>
            </a:r>
          </a:p>
          <a:p>
            <a:pPr marL="1200150" lvl="2" indent="-285750">
              <a:buFont typeface="Courier New" panose="02070309020205020404" pitchFamily="49" charset="0"/>
              <a:buChar char="o"/>
            </a:pPr>
            <a:r>
              <a:rPr lang="en-US" dirty="0"/>
              <a:t>Personal Exemptions $4,250</a:t>
            </a:r>
          </a:p>
          <a:p>
            <a:pPr marL="1200150" lvl="2" indent="-285750">
              <a:buFont typeface="Courier New" panose="02070309020205020404" pitchFamily="49" charset="0"/>
              <a:buChar char="o"/>
            </a:pPr>
            <a:r>
              <a:rPr lang="en-US" dirty="0"/>
              <a:t>Standard Deduction</a:t>
            </a:r>
          </a:p>
          <a:p>
            <a:pPr marL="1657350" lvl="3" indent="-285750">
              <a:buFont typeface="Wingdings" panose="05000000000000000000" pitchFamily="2" charset="2"/>
              <a:buChar char="§"/>
            </a:pPr>
            <a:r>
              <a:rPr lang="en-US" dirty="0"/>
              <a:t>Single $9,050</a:t>
            </a:r>
          </a:p>
          <a:p>
            <a:pPr marL="1657350" lvl="3" indent="-285750">
              <a:buFont typeface="Wingdings" panose="05000000000000000000" pitchFamily="2" charset="2"/>
              <a:buChar char="§"/>
            </a:pPr>
            <a:r>
              <a:rPr lang="en-US" dirty="0"/>
              <a:t>Joint $18,100</a:t>
            </a:r>
          </a:p>
          <a:p>
            <a:pPr marL="1657350" lvl="3" indent="-285750">
              <a:buFont typeface="Wingdings" panose="05000000000000000000" pitchFamily="2" charset="2"/>
              <a:buChar char="§"/>
            </a:pPr>
            <a:r>
              <a:rPr lang="en-US" dirty="0"/>
              <a:t>HOH $13,550</a:t>
            </a:r>
          </a:p>
          <a:p>
            <a:pPr marL="1200150" lvl="2" indent="-285750">
              <a:buFont typeface="Courier New" panose="02070309020205020404" pitchFamily="49" charset="0"/>
              <a:buChar char="o"/>
            </a:pPr>
            <a:r>
              <a:rPr lang="en-US" dirty="0"/>
              <a:t>Phaseout $210,750 - $234,750</a:t>
            </a:r>
          </a:p>
          <a:p>
            <a:pPr marL="1200150" lvl="2" indent="-285750">
              <a:buFont typeface="Courier New" panose="02070309020205020404" pitchFamily="49" charset="0"/>
              <a:buChar char="o"/>
            </a:pPr>
            <a:r>
              <a:rPr lang="en-US" dirty="0"/>
              <a:t>Social Security Amounts</a:t>
            </a:r>
          </a:p>
          <a:p>
            <a:pPr marL="1657350" lvl="3" indent="-285750">
              <a:buFont typeface="Wingdings" panose="05000000000000000000" pitchFamily="2" charset="2"/>
              <a:buChar char="§"/>
            </a:pPr>
            <a:r>
              <a:rPr lang="en-US" dirty="0"/>
              <a:t>Single $88,950	Joint $111,200</a:t>
            </a:r>
          </a:p>
          <a:p>
            <a:pPr marL="1200150" lvl="2" indent="-285750">
              <a:buFont typeface="Courier New" panose="02070309020205020404" pitchFamily="49" charset="0"/>
              <a:buChar char="o"/>
            </a:pPr>
            <a:r>
              <a:rPr lang="en-US" dirty="0"/>
              <a:t>Pension and Annuity</a:t>
            </a:r>
          </a:p>
          <a:p>
            <a:pPr marL="1657350" lvl="3" indent="-285750">
              <a:buFont typeface="Wingdings" panose="05000000000000000000" pitchFamily="2" charset="2"/>
              <a:buChar char="§"/>
            </a:pPr>
            <a:r>
              <a:rPr lang="en-US" dirty="0"/>
              <a:t>Single $87,200	Joint $109,050</a:t>
            </a:r>
          </a:p>
          <a:p>
            <a:pPr marL="742950" lvl="1" indent="-285750">
              <a:buFont typeface="Arial" panose="020B0604020202020204" pitchFamily="34" charset="0"/>
              <a:buChar char="•"/>
            </a:pPr>
            <a:r>
              <a:rPr lang="en-US" dirty="0"/>
              <a:t>Property Tax Relief Increase from $400 to $415</a:t>
            </a:r>
          </a:p>
          <a:p>
            <a:pPr lvl="1"/>
            <a:endParaRPr lang="en-ID" sz="2400" b="1" dirty="0">
              <a:latin typeface="Segoe UI Light" panose="020B0502040204020203" pitchFamily="34" charset="0"/>
              <a:cs typeface="Segoe UI Light" panose="020B0502040204020203" pitchFamily="34" charset="0"/>
            </a:endParaRPr>
          </a:p>
          <a:p>
            <a:pPr marL="1257300" lvl="2" indent="-342900">
              <a:buFont typeface="Courier New" panose="02070309020205020404" pitchFamily="49" charset="0"/>
              <a:buChar char="o"/>
            </a:pPr>
            <a:endParaRPr lang="en-ID" sz="2400" b="1" dirty="0">
              <a:latin typeface="Segoe UI Light" panose="020B0502040204020203" pitchFamily="34" charset="0"/>
              <a:cs typeface="Segoe UI Light" panose="020B0502040204020203" pitchFamily="34" charset="0"/>
            </a:endParaRPr>
          </a:p>
          <a:p>
            <a:pPr marL="1257300" lvl="2" indent="-342900">
              <a:buFont typeface="Courier New" panose="02070309020205020404" pitchFamily="49" charset="0"/>
              <a:buChar char="o"/>
            </a:pPr>
            <a:endParaRPr lang="en-ID" sz="2400" b="1" dirty="0">
              <a:latin typeface="Segoe UI Light" panose="020B0502040204020203" pitchFamily="34" charset="0"/>
              <a:cs typeface="Segoe UI Light" panose="020B0502040204020203" pitchFamily="34" charset="0"/>
            </a:endParaRPr>
          </a:p>
          <a:p>
            <a:pPr marL="342900" indent="-342900">
              <a:buFont typeface="Arial" panose="020B0604020202020204" pitchFamily="34" charset="0"/>
              <a:buChar char="•"/>
            </a:pPr>
            <a:endParaRPr lang="en-ID" sz="2000" b="1" dirty="0">
              <a:latin typeface="Segoe UI Light" panose="020B0502040204020203" pitchFamily="34" charset="0"/>
              <a:cs typeface="Segoe UI Light" panose="020B0502040204020203" pitchFamily="34" charset="0"/>
            </a:endParaRPr>
          </a:p>
        </p:txBody>
      </p:sp>
    </p:spTree>
    <p:extLst>
      <p:ext uri="{BB962C8B-B14F-4D97-AF65-F5344CB8AC3E}">
        <p14:creationId xmlns:p14="http://schemas.microsoft.com/office/powerpoint/2010/main" val="33265623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07D381-05F1-4403-B583-A896CF8076B9}"/>
              </a:ext>
            </a:extLst>
          </p:cNvPr>
          <p:cNvSpPr>
            <a:spLocks noGrp="1"/>
          </p:cNvSpPr>
          <p:nvPr>
            <p:ph type="title"/>
          </p:nvPr>
        </p:nvSpPr>
        <p:spPr>
          <a:xfrm>
            <a:off x="344325" y="297517"/>
            <a:ext cx="9637164" cy="692751"/>
          </a:xfrm>
        </p:spPr>
        <p:txBody>
          <a:bodyPr>
            <a:normAutofit/>
          </a:bodyPr>
          <a:lstStyle/>
          <a:p>
            <a:pPr algn="ctr"/>
            <a:r>
              <a:rPr lang="en-US" sz="2800" dirty="0"/>
              <a:t>Tax Assessment and Review</a:t>
            </a:r>
          </a:p>
        </p:txBody>
      </p:sp>
      <p:sp>
        <p:nvSpPr>
          <p:cNvPr id="5" name="Slide Number Placeholder 4">
            <a:extLst>
              <a:ext uri="{FF2B5EF4-FFF2-40B4-BE49-F238E27FC236}">
                <a16:creationId xmlns:a16="http://schemas.microsoft.com/office/drawing/2014/main" id="{A1CAA9ED-F54B-42F3-8B8D-0C92269E7314}"/>
              </a:ext>
            </a:extLst>
          </p:cNvPr>
          <p:cNvSpPr>
            <a:spLocks noGrp="1"/>
          </p:cNvSpPr>
          <p:nvPr>
            <p:ph type="sldNum" sz="quarter" idx="12"/>
          </p:nvPr>
        </p:nvSpPr>
        <p:spPr/>
        <p:txBody>
          <a:bodyPr/>
          <a:lstStyle/>
          <a:p>
            <a:r>
              <a:rPr lang="en-US" dirty="0"/>
              <a:t>Slide </a:t>
            </a:r>
            <a:fld id="{9CEF2F22-5709-41C3-8EB7-7BEDBFD473CC}" type="slidenum">
              <a:rPr lang="en-US" smtClean="0"/>
              <a:pPr/>
              <a:t>18</a:t>
            </a:fld>
            <a:endParaRPr lang="en-US" dirty="0"/>
          </a:p>
        </p:txBody>
      </p:sp>
      <p:sp>
        <p:nvSpPr>
          <p:cNvPr id="13" name="TextBox 12">
            <a:extLst>
              <a:ext uri="{FF2B5EF4-FFF2-40B4-BE49-F238E27FC236}">
                <a16:creationId xmlns:a16="http://schemas.microsoft.com/office/drawing/2014/main" id="{E8EC37BD-6344-4290-B912-FBAFE500C6CA}"/>
              </a:ext>
            </a:extLst>
          </p:cNvPr>
          <p:cNvSpPr txBox="1"/>
          <p:nvPr/>
        </p:nvSpPr>
        <p:spPr>
          <a:xfrm>
            <a:off x="734517" y="1289806"/>
            <a:ext cx="10393959" cy="4709341"/>
          </a:xfrm>
          <a:prstGeom prst="rect">
            <a:avLst/>
          </a:prstGeom>
          <a:noFill/>
        </p:spPr>
        <p:txBody>
          <a:bodyPr wrap="square" lIns="0" tIns="0" rIns="0" bIns="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895350">
              <a:tabLst>
                <a:tab pos="266700" algn="l"/>
              </a:tabLst>
            </a:pPr>
            <a:r>
              <a:rPr lang="en-US" sz="2400" b="1" dirty="0"/>
              <a:t>Discussion of Extensions</a:t>
            </a:r>
          </a:p>
          <a:p>
            <a:pPr lvl="2" algn="ctr"/>
            <a:endParaRPr lang="en-ID" sz="2400" b="1" dirty="0">
              <a:cs typeface="Segoe UI Light" panose="020B0502040204020203" pitchFamily="34" charset="0"/>
            </a:endParaRPr>
          </a:p>
          <a:p>
            <a:pPr marL="742950" lvl="1" indent="-285750">
              <a:buFont typeface="Arial" panose="020B0604020202020204" pitchFamily="34" charset="0"/>
              <a:buChar char="•"/>
            </a:pPr>
            <a:r>
              <a:rPr lang="en-US" b="1" dirty="0">
                <a:hlinkClick r:id="rId3"/>
              </a:rPr>
              <a:t>Extension of Time to File (280-RICR-20-55-2)</a:t>
            </a:r>
            <a:r>
              <a:rPr lang="en-US" dirty="0"/>
              <a:t> </a:t>
            </a:r>
          </a:p>
          <a:p>
            <a:pPr marL="742950" lvl="1" indent="-285750">
              <a:buFont typeface="Arial" panose="020B0604020202020204" pitchFamily="34" charset="0"/>
              <a:buChar char="•"/>
            </a:pPr>
            <a:endParaRPr lang="en-US" dirty="0"/>
          </a:p>
          <a:p>
            <a:pPr marL="742950" lvl="1" indent="-285750">
              <a:buFont typeface="Arial" panose="020B0604020202020204" pitchFamily="34" charset="0"/>
              <a:buChar char="•"/>
            </a:pPr>
            <a:r>
              <a:rPr lang="en-US" dirty="0"/>
              <a:t>Extension of time to file; Not time to pay</a:t>
            </a:r>
          </a:p>
          <a:p>
            <a:pPr marL="287338" lvl="1" indent="-285750">
              <a:buFont typeface="Arial" panose="020B0604020202020204" pitchFamily="34" charset="0"/>
              <a:buChar char="•"/>
            </a:pPr>
            <a:endParaRPr lang="en-US" dirty="0"/>
          </a:p>
          <a:p>
            <a:pPr marL="742950" lvl="1" indent="-285750">
              <a:buFont typeface="Arial" panose="020B0604020202020204" pitchFamily="34" charset="0"/>
              <a:buChar char="•"/>
            </a:pPr>
            <a:r>
              <a:rPr lang="en-US" dirty="0"/>
              <a:t>Definition of a Proper Estimate</a:t>
            </a:r>
          </a:p>
          <a:p>
            <a:pPr marL="742950" lvl="1" indent="-285750">
              <a:buFont typeface="Arial" panose="020B0604020202020204" pitchFamily="34" charset="0"/>
              <a:buChar char="•"/>
            </a:pPr>
            <a:endParaRPr lang="en-US" dirty="0"/>
          </a:p>
          <a:p>
            <a:pPr marL="1200150" lvl="2" indent="-285750">
              <a:buFont typeface="Arial" panose="020B0604020202020204" pitchFamily="34" charset="0"/>
              <a:buChar char="•"/>
            </a:pPr>
            <a:r>
              <a:rPr lang="en-US" dirty="0"/>
              <a:t>“Proper estimate” means a Rhode Island extension form filed by the regular due date which declares at least eighty percent (80%) of the tax due for the taxable year.</a:t>
            </a:r>
          </a:p>
          <a:p>
            <a:pPr marL="1200150" lvl="2" indent="-285750">
              <a:buFont typeface="Arial" panose="020B0604020202020204" pitchFamily="34" charset="0"/>
              <a:buChar char="•"/>
            </a:pPr>
            <a:endParaRPr lang="en-US" dirty="0"/>
          </a:p>
          <a:p>
            <a:pPr marL="742950" lvl="1" indent="-285750">
              <a:buFont typeface="Arial" panose="020B0604020202020204" pitchFamily="34" charset="0"/>
              <a:buChar char="•"/>
            </a:pPr>
            <a:r>
              <a:rPr lang="en-US" dirty="0"/>
              <a:t>Extension must be filed on time and have “proper estimate” to be considered valid</a:t>
            </a:r>
          </a:p>
          <a:p>
            <a:pPr marL="742950" lvl="1" indent="-285750">
              <a:buFont typeface="Arial" panose="020B0604020202020204" pitchFamily="34" charset="0"/>
              <a:buChar char="•"/>
            </a:pPr>
            <a:endParaRPr lang="en-US" dirty="0"/>
          </a:p>
          <a:p>
            <a:pPr marL="742950" lvl="1" indent="-285750">
              <a:buFont typeface="Arial" panose="020B0604020202020204" pitchFamily="34" charset="0"/>
              <a:buChar char="•"/>
            </a:pPr>
            <a:r>
              <a:rPr lang="en-US" dirty="0"/>
              <a:t>Federal extension is acceptable if no payment is due on 04/15</a:t>
            </a:r>
          </a:p>
          <a:p>
            <a:pPr marL="742950" lvl="1" indent="-285750">
              <a:buFont typeface="Arial" panose="020B0604020202020204" pitchFamily="34" charset="0"/>
              <a:buChar char="•"/>
            </a:pPr>
            <a:endParaRPr lang="en-US" dirty="0"/>
          </a:p>
          <a:p>
            <a:pPr marL="742950" lvl="1" indent="-285750">
              <a:buFont typeface="Arial" panose="020B0604020202020204" pitchFamily="34" charset="0"/>
              <a:buChar char="•"/>
            </a:pPr>
            <a:r>
              <a:rPr lang="en-US" dirty="0"/>
              <a:t>Regulation covers “Reasonable Cause” for Waiver of Late Filing Addition to the Tax</a:t>
            </a:r>
          </a:p>
          <a:p>
            <a:pPr marL="1257300" lvl="2" indent="-342900">
              <a:buFont typeface="Courier New" panose="02070309020205020404" pitchFamily="49" charset="0"/>
              <a:buChar char="o"/>
            </a:pPr>
            <a:endParaRPr lang="en-ID" sz="2400" b="1" dirty="0">
              <a:cs typeface="Segoe UI Light" panose="020B0502040204020203" pitchFamily="34" charset="0"/>
            </a:endParaRPr>
          </a:p>
          <a:p>
            <a:pPr marL="1257300" lvl="2" indent="-342900">
              <a:buFont typeface="Courier New" panose="02070309020205020404" pitchFamily="49" charset="0"/>
              <a:buChar char="o"/>
            </a:pPr>
            <a:endParaRPr lang="en-ID" sz="2400" b="1" dirty="0">
              <a:latin typeface="Segoe UI Light" panose="020B0502040204020203" pitchFamily="34" charset="0"/>
              <a:cs typeface="Segoe UI Light" panose="020B0502040204020203" pitchFamily="34" charset="0"/>
            </a:endParaRPr>
          </a:p>
          <a:p>
            <a:pPr marL="342900" indent="-342900">
              <a:buFont typeface="Arial" panose="020B0604020202020204" pitchFamily="34" charset="0"/>
              <a:buChar char="•"/>
            </a:pPr>
            <a:endParaRPr lang="en-ID" sz="2000" b="1" dirty="0">
              <a:latin typeface="Segoe UI Light" panose="020B0502040204020203" pitchFamily="34" charset="0"/>
              <a:cs typeface="Segoe UI Light" panose="020B0502040204020203" pitchFamily="34" charset="0"/>
            </a:endParaRPr>
          </a:p>
        </p:txBody>
      </p:sp>
    </p:spTree>
    <p:extLst>
      <p:ext uri="{BB962C8B-B14F-4D97-AF65-F5344CB8AC3E}">
        <p14:creationId xmlns:p14="http://schemas.microsoft.com/office/powerpoint/2010/main" val="32491597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07D381-05F1-4403-B583-A896CF8076B9}"/>
              </a:ext>
            </a:extLst>
          </p:cNvPr>
          <p:cNvSpPr>
            <a:spLocks noGrp="1"/>
          </p:cNvSpPr>
          <p:nvPr>
            <p:ph type="title"/>
          </p:nvPr>
        </p:nvSpPr>
        <p:spPr>
          <a:xfrm>
            <a:off x="344325" y="297517"/>
            <a:ext cx="9637164" cy="692751"/>
          </a:xfrm>
        </p:spPr>
        <p:txBody>
          <a:bodyPr>
            <a:normAutofit/>
          </a:bodyPr>
          <a:lstStyle/>
          <a:p>
            <a:pPr algn="ctr"/>
            <a:r>
              <a:rPr lang="en-US" sz="2800" dirty="0"/>
              <a:t>Tax Assessment and Review</a:t>
            </a:r>
          </a:p>
        </p:txBody>
      </p:sp>
      <p:sp>
        <p:nvSpPr>
          <p:cNvPr id="5" name="Slide Number Placeholder 4">
            <a:extLst>
              <a:ext uri="{FF2B5EF4-FFF2-40B4-BE49-F238E27FC236}">
                <a16:creationId xmlns:a16="http://schemas.microsoft.com/office/drawing/2014/main" id="{A1CAA9ED-F54B-42F3-8B8D-0C92269E7314}"/>
              </a:ext>
            </a:extLst>
          </p:cNvPr>
          <p:cNvSpPr>
            <a:spLocks noGrp="1"/>
          </p:cNvSpPr>
          <p:nvPr>
            <p:ph type="sldNum" sz="quarter" idx="12"/>
          </p:nvPr>
        </p:nvSpPr>
        <p:spPr/>
        <p:txBody>
          <a:bodyPr/>
          <a:lstStyle/>
          <a:p>
            <a:r>
              <a:rPr lang="en-US" dirty="0"/>
              <a:t>Slide </a:t>
            </a:r>
            <a:fld id="{9CEF2F22-5709-41C3-8EB7-7BEDBFD473CC}" type="slidenum">
              <a:rPr lang="en-US" smtClean="0"/>
              <a:pPr/>
              <a:t>19</a:t>
            </a:fld>
            <a:endParaRPr lang="en-US" dirty="0"/>
          </a:p>
        </p:txBody>
      </p:sp>
      <p:sp>
        <p:nvSpPr>
          <p:cNvPr id="13" name="TextBox 12">
            <a:extLst>
              <a:ext uri="{FF2B5EF4-FFF2-40B4-BE49-F238E27FC236}">
                <a16:creationId xmlns:a16="http://schemas.microsoft.com/office/drawing/2014/main" id="{E8EC37BD-6344-4290-B912-FBAFE500C6CA}"/>
              </a:ext>
            </a:extLst>
          </p:cNvPr>
          <p:cNvSpPr txBox="1"/>
          <p:nvPr/>
        </p:nvSpPr>
        <p:spPr>
          <a:xfrm>
            <a:off x="612397" y="1289807"/>
            <a:ext cx="10863742" cy="4490208"/>
          </a:xfrm>
          <a:prstGeom prst="rect">
            <a:avLst/>
          </a:prstGeom>
          <a:noFill/>
        </p:spPr>
        <p:txBody>
          <a:bodyPr wrap="square" lIns="0" tIns="0" rIns="0" bIns="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2" algn="ctr"/>
            <a:r>
              <a:rPr lang="en-ID" sz="2400" b="1" dirty="0">
                <a:cs typeface="Segoe UI Light" panose="020B0502040204020203" pitchFamily="34" charset="0"/>
              </a:rPr>
              <a:t>Individual Mandate Update</a:t>
            </a:r>
          </a:p>
          <a:p>
            <a:pPr marL="1257300" lvl="2" indent="-342900">
              <a:buFont typeface="Arial" panose="020B0604020202020204" pitchFamily="34" charset="0"/>
              <a:buChar char="•"/>
            </a:pPr>
            <a:r>
              <a:rPr lang="en-US" sz="2000" dirty="0">
                <a:solidFill>
                  <a:schemeClr val="accent3">
                    <a:lumMod val="50000"/>
                  </a:schemeClr>
                </a:solidFill>
              </a:rPr>
              <a:t>Rhode Island's health coverage mandate took effect January 1, 2020</a:t>
            </a:r>
          </a:p>
          <a:p>
            <a:pPr marL="1257300" lvl="2" indent="-342900">
              <a:buFont typeface="Arial" panose="020B0604020202020204" pitchFamily="34" charset="0"/>
              <a:buChar char="•"/>
            </a:pPr>
            <a:r>
              <a:rPr lang="en-US" sz="2000" dirty="0">
                <a:solidFill>
                  <a:schemeClr val="accent3">
                    <a:lumMod val="50000"/>
                  </a:schemeClr>
                </a:solidFill>
              </a:rPr>
              <a:t>Form IND-HEALTH - Individual Health Insurance Mandate Form</a:t>
            </a:r>
          </a:p>
          <a:p>
            <a:pPr marL="1257300" lvl="2" indent="-342900">
              <a:buFont typeface="Arial" panose="020B0604020202020204" pitchFamily="34" charset="0"/>
              <a:buChar char="•"/>
            </a:pPr>
            <a:r>
              <a:rPr lang="en-US" sz="2000" dirty="0">
                <a:solidFill>
                  <a:schemeClr val="accent3">
                    <a:lumMod val="50000"/>
                  </a:schemeClr>
                </a:solidFill>
              </a:rPr>
              <a:t>If you are subject to the penalty you will need to complete:</a:t>
            </a:r>
          </a:p>
          <a:p>
            <a:pPr lvl="2"/>
            <a:r>
              <a:rPr lang="en-US" sz="2000" dirty="0">
                <a:solidFill>
                  <a:schemeClr val="accent3">
                    <a:lumMod val="50000"/>
                  </a:schemeClr>
                </a:solidFill>
              </a:rPr>
              <a:t>	 </a:t>
            </a:r>
            <a:r>
              <a:rPr lang="en-US" sz="2000" dirty="0">
                <a:hlinkClick r:id="rId3"/>
              </a:rPr>
              <a:t>2021 Shared Responsibility Worksheet</a:t>
            </a:r>
            <a:endParaRPr lang="en-US" sz="2000" dirty="0"/>
          </a:p>
          <a:p>
            <a:pPr marL="1257300" lvl="2" indent="-342900">
              <a:buFont typeface="Arial" panose="020B0604020202020204" pitchFamily="34" charset="0"/>
              <a:buChar char="•"/>
            </a:pPr>
            <a:r>
              <a:rPr lang="en-US" sz="2000" dirty="0">
                <a:solidFill>
                  <a:schemeClr val="accent3">
                    <a:lumMod val="50000"/>
                  </a:schemeClr>
                </a:solidFill>
              </a:rPr>
              <a:t>COVID-19 Exemption no in effect</a:t>
            </a:r>
          </a:p>
          <a:p>
            <a:pPr marL="1257300" lvl="2" indent="-342900">
              <a:buFont typeface="Arial" panose="020B0604020202020204" pitchFamily="34" charset="0"/>
              <a:buChar char="•"/>
            </a:pPr>
            <a:r>
              <a:rPr lang="en-US" sz="1800" dirty="0">
                <a:hlinkClick r:id="rId4"/>
              </a:rPr>
              <a:t>http://www.tax.ri.gov/healthcoveragemandate/index.php</a:t>
            </a:r>
            <a:endParaRPr lang="en-US" sz="1800" dirty="0"/>
          </a:p>
          <a:p>
            <a:pPr marL="1257300" lvl="2" indent="-342900">
              <a:buFont typeface="Arial" panose="020B0604020202020204" pitchFamily="34" charset="0"/>
              <a:buChar char="•"/>
            </a:pPr>
            <a:r>
              <a:rPr lang="en-US" dirty="0">
                <a:hlinkClick r:id="rId5"/>
              </a:rPr>
              <a:t>Tips for Health Insurance Mandate</a:t>
            </a:r>
            <a:endParaRPr lang="en-US" dirty="0"/>
          </a:p>
          <a:p>
            <a:pPr lvl="2">
              <a:buFont typeface="Arial" panose="020B0604020202020204" pitchFamily="34" charset="0"/>
              <a:buChar char="•"/>
            </a:pPr>
            <a:r>
              <a:rPr lang="en-US" dirty="0"/>
              <a:t>     Taxpayer subject to the mandate without health insurance</a:t>
            </a:r>
          </a:p>
          <a:p>
            <a:pPr marL="1657350" lvl="3" indent="-285750">
              <a:buFont typeface="Courier New" panose="02070309020205020404" pitchFamily="49" charset="0"/>
              <a:buChar char="o"/>
            </a:pPr>
            <a:r>
              <a:rPr lang="en-US" dirty="0"/>
              <a:t>Single taxpayers would pay $695-$3,540</a:t>
            </a:r>
          </a:p>
          <a:p>
            <a:pPr marL="1657350" lvl="3" indent="-285750">
              <a:buFont typeface="Courier New" panose="02070309020205020404" pitchFamily="49" charset="0"/>
              <a:buChar char="o"/>
            </a:pPr>
            <a:r>
              <a:rPr lang="en-US" dirty="0"/>
              <a:t>Family of five (2 adults, 3 children) below 200K $2,433-$5,000</a:t>
            </a:r>
          </a:p>
          <a:p>
            <a:pPr marL="1657350" lvl="3" indent="-285750">
              <a:buFont typeface="Courier New" panose="02070309020205020404" pitchFamily="49" charset="0"/>
              <a:buChar char="o"/>
            </a:pPr>
            <a:r>
              <a:rPr lang="en-US" dirty="0"/>
              <a:t>Family of five (2 adults, 3 children) 200K to 400K $2,433-$10,000</a:t>
            </a:r>
          </a:p>
          <a:p>
            <a:pPr marL="1657350" lvl="3" indent="-285750">
              <a:buFont typeface="Courier New" panose="02070309020205020404" pitchFamily="49" charset="0"/>
              <a:buChar char="o"/>
            </a:pPr>
            <a:r>
              <a:rPr lang="en-US" dirty="0"/>
              <a:t>Family of five (2 adults, 3 children) above 400K $2,433-$17,700</a:t>
            </a:r>
          </a:p>
          <a:p>
            <a:pPr lvl="2">
              <a:buFont typeface="Arial" panose="020B0604020202020204" pitchFamily="34" charset="0"/>
              <a:buChar char="•"/>
            </a:pPr>
            <a:r>
              <a:rPr lang="en-US" dirty="0"/>
              <a:t>     Number of months without insurance could change amounts</a:t>
            </a:r>
            <a:endParaRPr lang="en-US" sz="1800" dirty="0"/>
          </a:p>
          <a:p>
            <a:pPr marL="1257300" lvl="2" indent="-342900">
              <a:buFont typeface="Arial" panose="020B0604020202020204" pitchFamily="34" charset="0"/>
              <a:buChar char="•"/>
            </a:pPr>
            <a:r>
              <a:rPr lang="en-US" sz="1800" dirty="0"/>
              <a:t>Open Enrollment is 11/01/21 – 01/31/22 (</a:t>
            </a:r>
            <a:r>
              <a:rPr lang="en-US" dirty="0">
                <a:hlinkClick r:id="rId6"/>
              </a:rPr>
              <a:t>Open Enrollment - HealthSource RI</a:t>
            </a:r>
            <a:r>
              <a:rPr lang="en-US" sz="1800" u="sng" dirty="0"/>
              <a:t>)</a:t>
            </a:r>
            <a:endParaRPr lang="en-US" sz="1800" dirty="0">
              <a:hlinkClick r:id="rId4"/>
            </a:endParaRPr>
          </a:p>
          <a:p>
            <a:pPr marL="1257300" lvl="2" indent="-342900">
              <a:buFont typeface="Arial" panose="020B0604020202020204" pitchFamily="34" charset="0"/>
              <a:buChar char="•"/>
            </a:pPr>
            <a:endParaRPr lang="en-US" dirty="0">
              <a:solidFill>
                <a:schemeClr val="accent1"/>
              </a:solidFill>
            </a:endParaRPr>
          </a:p>
          <a:p>
            <a:pPr marL="1257300" lvl="2" indent="-342900">
              <a:buFont typeface="Arial" panose="020B0604020202020204" pitchFamily="34" charset="0"/>
              <a:buChar char="•"/>
            </a:pPr>
            <a:endParaRPr lang="en-US" sz="1800" dirty="0"/>
          </a:p>
          <a:p>
            <a:pPr marL="1257300" lvl="2" indent="-342900">
              <a:buFont typeface="Arial" panose="020B0604020202020204" pitchFamily="34" charset="0"/>
              <a:buChar char="•"/>
            </a:pPr>
            <a:endParaRPr lang="en-US" sz="2000" dirty="0">
              <a:solidFill>
                <a:schemeClr val="accent3">
                  <a:lumMod val="50000"/>
                </a:schemeClr>
              </a:solidFill>
              <a:hlinkClick r:id="rId5">
                <a:extLst>
                  <a:ext uri="{A12FA001-AC4F-418D-AE19-62706E023703}">
                    <ahyp:hlinkClr xmlns:ahyp="http://schemas.microsoft.com/office/drawing/2018/hyperlinkcolor" val="tx"/>
                  </a:ext>
                </a:extLst>
              </a:hlinkClick>
            </a:endParaRPr>
          </a:p>
          <a:p>
            <a:pPr marL="1257300" lvl="2" indent="-342900">
              <a:buFont typeface="Arial" panose="020B0604020202020204" pitchFamily="34" charset="0"/>
              <a:buChar char="•"/>
            </a:pPr>
            <a:endParaRPr lang="en-ID" sz="2400" b="1" dirty="0">
              <a:latin typeface="Segoe UI Light" panose="020B0502040204020203" pitchFamily="34" charset="0"/>
              <a:cs typeface="Segoe UI Light" panose="020B0502040204020203" pitchFamily="34" charset="0"/>
            </a:endParaRPr>
          </a:p>
          <a:p>
            <a:pPr lvl="2"/>
            <a:endParaRPr lang="en-ID" sz="2400" b="1" dirty="0">
              <a:latin typeface="Segoe UI Light" panose="020B0502040204020203" pitchFamily="34" charset="0"/>
              <a:cs typeface="Segoe UI Light" panose="020B0502040204020203" pitchFamily="34" charset="0"/>
            </a:endParaRPr>
          </a:p>
          <a:p>
            <a:pPr marL="1257300" lvl="2" indent="-342900">
              <a:buFont typeface="Courier New" panose="02070309020205020404" pitchFamily="49" charset="0"/>
              <a:buChar char="o"/>
            </a:pPr>
            <a:endParaRPr lang="en-ID" sz="2400" b="1" dirty="0">
              <a:latin typeface="Segoe UI Light" panose="020B0502040204020203" pitchFamily="34" charset="0"/>
              <a:cs typeface="Segoe UI Light" panose="020B0502040204020203" pitchFamily="34" charset="0"/>
            </a:endParaRPr>
          </a:p>
          <a:p>
            <a:pPr marL="1257300" lvl="2" indent="-342900">
              <a:buFont typeface="Courier New" panose="02070309020205020404" pitchFamily="49" charset="0"/>
              <a:buChar char="o"/>
            </a:pPr>
            <a:endParaRPr lang="en-ID" sz="2400" b="1" dirty="0">
              <a:latin typeface="Segoe UI Light" panose="020B0502040204020203" pitchFamily="34" charset="0"/>
              <a:cs typeface="Segoe UI Light" panose="020B0502040204020203" pitchFamily="34" charset="0"/>
            </a:endParaRPr>
          </a:p>
          <a:p>
            <a:pPr marL="342900" indent="-342900">
              <a:buFont typeface="Arial" panose="020B0604020202020204" pitchFamily="34" charset="0"/>
              <a:buChar char="•"/>
            </a:pPr>
            <a:endParaRPr lang="en-ID" sz="2000" b="1" dirty="0">
              <a:latin typeface="Segoe UI Light" panose="020B0502040204020203" pitchFamily="34" charset="0"/>
              <a:cs typeface="Segoe UI Light" panose="020B0502040204020203" pitchFamily="34" charset="0"/>
            </a:endParaRPr>
          </a:p>
        </p:txBody>
      </p:sp>
    </p:spTree>
    <p:extLst>
      <p:ext uri="{BB962C8B-B14F-4D97-AF65-F5344CB8AC3E}">
        <p14:creationId xmlns:p14="http://schemas.microsoft.com/office/powerpoint/2010/main" val="373302389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07D381-05F1-4403-B583-A896CF8076B9}"/>
              </a:ext>
            </a:extLst>
          </p:cNvPr>
          <p:cNvSpPr>
            <a:spLocks noGrp="1"/>
          </p:cNvSpPr>
          <p:nvPr>
            <p:ph type="title"/>
          </p:nvPr>
        </p:nvSpPr>
        <p:spPr>
          <a:xfrm>
            <a:off x="344325" y="297517"/>
            <a:ext cx="9637164" cy="692751"/>
          </a:xfrm>
        </p:spPr>
        <p:txBody>
          <a:bodyPr>
            <a:normAutofit/>
          </a:bodyPr>
          <a:lstStyle/>
          <a:p>
            <a:pPr algn="ctr"/>
            <a:r>
              <a:rPr lang="en-US" sz="2800" dirty="0"/>
              <a:t>Tax Assessment and Review</a:t>
            </a:r>
          </a:p>
        </p:txBody>
      </p:sp>
      <p:sp>
        <p:nvSpPr>
          <p:cNvPr id="5" name="Slide Number Placeholder 4">
            <a:extLst>
              <a:ext uri="{FF2B5EF4-FFF2-40B4-BE49-F238E27FC236}">
                <a16:creationId xmlns:a16="http://schemas.microsoft.com/office/drawing/2014/main" id="{A1CAA9ED-F54B-42F3-8B8D-0C92269E7314}"/>
              </a:ext>
            </a:extLst>
          </p:cNvPr>
          <p:cNvSpPr>
            <a:spLocks noGrp="1"/>
          </p:cNvSpPr>
          <p:nvPr>
            <p:ph type="sldNum" sz="quarter" idx="12"/>
          </p:nvPr>
        </p:nvSpPr>
        <p:spPr/>
        <p:txBody>
          <a:bodyPr/>
          <a:lstStyle/>
          <a:p>
            <a:r>
              <a:rPr lang="en-US" dirty="0"/>
              <a:t>Slide </a:t>
            </a:r>
            <a:fld id="{9CEF2F22-5709-41C3-8EB7-7BEDBFD473CC}" type="slidenum">
              <a:rPr lang="en-US" smtClean="0"/>
              <a:pPr/>
              <a:t>20</a:t>
            </a:fld>
            <a:endParaRPr lang="en-US" dirty="0"/>
          </a:p>
        </p:txBody>
      </p:sp>
      <p:sp>
        <p:nvSpPr>
          <p:cNvPr id="13" name="TextBox 12">
            <a:extLst>
              <a:ext uri="{FF2B5EF4-FFF2-40B4-BE49-F238E27FC236}">
                <a16:creationId xmlns:a16="http://schemas.microsoft.com/office/drawing/2014/main" id="{E8EC37BD-6344-4290-B912-FBAFE500C6CA}"/>
              </a:ext>
            </a:extLst>
          </p:cNvPr>
          <p:cNvSpPr txBox="1"/>
          <p:nvPr/>
        </p:nvSpPr>
        <p:spPr>
          <a:xfrm>
            <a:off x="612397" y="1289807"/>
            <a:ext cx="10620462" cy="4972448"/>
          </a:xfrm>
          <a:prstGeom prst="rect">
            <a:avLst/>
          </a:prstGeom>
          <a:noFill/>
        </p:spPr>
        <p:txBody>
          <a:bodyPr wrap="square" lIns="0" tIns="0" rIns="0" bIns="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2" algn="ctr"/>
            <a:r>
              <a:rPr lang="en-ID" sz="2400" b="1" dirty="0">
                <a:cs typeface="Segoe UI Light" panose="020B0502040204020203" pitchFamily="34" charset="0"/>
              </a:rPr>
              <a:t>Individual Mandate Example Calculation</a:t>
            </a:r>
          </a:p>
          <a:p>
            <a:pPr lvl="2"/>
            <a:endParaRPr lang="en-US" dirty="0">
              <a:solidFill>
                <a:schemeClr val="accent1"/>
              </a:solidFill>
            </a:endParaRPr>
          </a:p>
          <a:p>
            <a:pPr lvl="2"/>
            <a:endParaRPr lang="en-ID" sz="2400" b="1" dirty="0">
              <a:latin typeface="Segoe UI Light" panose="020B0502040204020203" pitchFamily="34" charset="0"/>
              <a:cs typeface="Segoe UI Light" panose="020B0502040204020203" pitchFamily="34" charset="0"/>
            </a:endParaRPr>
          </a:p>
          <a:p>
            <a:pPr lvl="2"/>
            <a:endParaRPr lang="en-ID" sz="2400" b="1" dirty="0">
              <a:latin typeface="Segoe UI Light" panose="020B0502040204020203" pitchFamily="34" charset="0"/>
              <a:cs typeface="Segoe UI Light" panose="020B0502040204020203" pitchFamily="34" charset="0"/>
            </a:endParaRPr>
          </a:p>
          <a:p>
            <a:pPr marL="1257300" lvl="2" indent="-342900">
              <a:buFont typeface="Courier New" panose="02070309020205020404" pitchFamily="49" charset="0"/>
              <a:buChar char="o"/>
            </a:pPr>
            <a:endParaRPr lang="en-ID" sz="2400" b="1" dirty="0">
              <a:latin typeface="Segoe UI Light" panose="020B0502040204020203" pitchFamily="34" charset="0"/>
              <a:cs typeface="Segoe UI Light" panose="020B0502040204020203" pitchFamily="34" charset="0"/>
            </a:endParaRPr>
          </a:p>
          <a:p>
            <a:pPr marL="1257300" lvl="2" indent="-342900">
              <a:buFont typeface="Courier New" panose="02070309020205020404" pitchFamily="49" charset="0"/>
              <a:buChar char="o"/>
            </a:pPr>
            <a:endParaRPr lang="en-ID" sz="2400" b="1" dirty="0">
              <a:latin typeface="Segoe UI Light" panose="020B0502040204020203" pitchFamily="34" charset="0"/>
              <a:cs typeface="Segoe UI Light" panose="020B0502040204020203" pitchFamily="34" charset="0"/>
            </a:endParaRPr>
          </a:p>
          <a:p>
            <a:pPr marL="342900" indent="-342900">
              <a:buFont typeface="Arial" panose="020B0604020202020204" pitchFamily="34" charset="0"/>
              <a:buChar char="•"/>
            </a:pPr>
            <a:endParaRPr lang="en-ID" sz="2000" b="1" dirty="0">
              <a:latin typeface="Segoe UI Light" panose="020B0502040204020203" pitchFamily="34" charset="0"/>
              <a:cs typeface="Segoe UI Light" panose="020B0502040204020203" pitchFamily="34" charset="0"/>
            </a:endParaRPr>
          </a:p>
        </p:txBody>
      </p:sp>
      <p:pic>
        <p:nvPicPr>
          <p:cNvPr id="4" name="Picture 3">
            <a:extLst>
              <a:ext uri="{FF2B5EF4-FFF2-40B4-BE49-F238E27FC236}">
                <a16:creationId xmlns:a16="http://schemas.microsoft.com/office/drawing/2014/main" id="{7AD02544-F369-4D9D-9394-C9510E3E22B2}"/>
              </a:ext>
            </a:extLst>
          </p:cNvPr>
          <p:cNvPicPr>
            <a:picLocks noChangeAspect="1"/>
          </p:cNvPicPr>
          <p:nvPr/>
        </p:nvPicPr>
        <p:blipFill>
          <a:blip r:embed="rId3"/>
          <a:stretch>
            <a:fillRect/>
          </a:stretch>
        </p:blipFill>
        <p:spPr>
          <a:xfrm>
            <a:off x="3394643" y="1655333"/>
            <a:ext cx="5721647" cy="4424222"/>
          </a:xfrm>
          <a:prstGeom prst="rect">
            <a:avLst/>
          </a:prstGeom>
        </p:spPr>
      </p:pic>
    </p:spTree>
    <p:extLst>
      <p:ext uri="{BB962C8B-B14F-4D97-AF65-F5344CB8AC3E}">
        <p14:creationId xmlns:p14="http://schemas.microsoft.com/office/powerpoint/2010/main" val="36302718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07D381-05F1-4403-B583-A896CF8076B9}"/>
              </a:ext>
            </a:extLst>
          </p:cNvPr>
          <p:cNvSpPr>
            <a:spLocks noGrp="1"/>
          </p:cNvSpPr>
          <p:nvPr>
            <p:ph type="title"/>
          </p:nvPr>
        </p:nvSpPr>
        <p:spPr>
          <a:xfrm>
            <a:off x="344325" y="297517"/>
            <a:ext cx="9637164" cy="692751"/>
          </a:xfrm>
        </p:spPr>
        <p:txBody>
          <a:bodyPr>
            <a:normAutofit/>
          </a:bodyPr>
          <a:lstStyle/>
          <a:p>
            <a:pPr algn="ctr"/>
            <a:r>
              <a:rPr lang="en-US" sz="2800" dirty="0"/>
              <a:t>Tax Assessment and Review</a:t>
            </a:r>
          </a:p>
        </p:txBody>
      </p:sp>
      <p:sp>
        <p:nvSpPr>
          <p:cNvPr id="5" name="Slide Number Placeholder 4">
            <a:extLst>
              <a:ext uri="{FF2B5EF4-FFF2-40B4-BE49-F238E27FC236}">
                <a16:creationId xmlns:a16="http://schemas.microsoft.com/office/drawing/2014/main" id="{A1CAA9ED-F54B-42F3-8B8D-0C92269E7314}"/>
              </a:ext>
            </a:extLst>
          </p:cNvPr>
          <p:cNvSpPr>
            <a:spLocks noGrp="1"/>
          </p:cNvSpPr>
          <p:nvPr>
            <p:ph type="sldNum" sz="quarter" idx="12"/>
          </p:nvPr>
        </p:nvSpPr>
        <p:spPr/>
        <p:txBody>
          <a:bodyPr/>
          <a:lstStyle/>
          <a:p>
            <a:r>
              <a:rPr lang="en-US" dirty="0"/>
              <a:t>Slide </a:t>
            </a:r>
            <a:fld id="{9CEF2F22-5709-41C3-8EB7-7BEDBFD473CC}" type="slidenum">
              <a:rPr lang="en-US" smtClean="0"/>
              <a:pPr/>
              <a:t>21</a:t>
            </a:fld>
            <a:endParaRPr lang="en-US" dirty="0"/>
          </a:p>
        </p:txBody>
      </p:sp>
      <p:sp>
        <p:nvSpPr>
          <p:cNvPr id="13" name="TextBox 12">
            <a:extLst>
              <a:ext uri="{FF2B5EF4-FFF2-40B4-BE49-F238E27FC236}">
                <a16:creationId xmlns:a16="http://schemas.microsoft.com/office/drawing/2014/main" id="{E8EC37BD-6344-4290-B912-FBAFE500C6CA}"/>
              </a:ext>
            </a:extLst>
          </p:cNvPr>
          <p:cNvSpPr txBox="1"/>
          <p:nvPr/>
        </p:nvSpPr>
        <p:spPr>
          <a:xfrm>
            <a:off x="612397" y="1289807"/>
            <a:ext cx="10620462" cy="4972448"/>
          </a:xfrm>
          <a:prstGeom prst="rect">
            <a:avLst/>
          </a:prstGeom>
          <a:noFill/>
        </p:spPr>
        <p:txBody>
          <a:bodyPr wrap="square" lIns="0" tIns="0" rIns="0" bIns="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2" algn="ctr"/>
            <a:r>
              <a:rPr lang="en-ID" sz="2400" b="1" dirty="0">
                <a:cs typeface="Segoe UI Light" panose="020B0502040204020203" pitchFamily="34" charset="0"/>
              </a:rPr>
              <a:t>Individual Mandate Tips</a:t>
            </a:r>
          </a:p>
          <a:p>
            <a:pPr lvl="2" algn="ctr"/>
            <a:r>
              <a:rPr lang="en-US" sz="2400" dirty="0"/>
              <a:t>Tip # 1: Check the box</a:t>
            </a:r>
            <a:endParaRPr lang="en-ID" sz="2400" b="1" dirty="0">
              <a:cs typeface="Segoe UI Light" panose="020B0502040204020203" pitchFamily="34" charset="0"/>
            </a:endParaRPr>
          </a:p>
          <a:p>
            <a:pPr lvl="2" algn="ctr"/>
            <a:endParaRPr lang="en-ID" sz="2400" b="1" dirty="0">
              <a:cs typeface="Segoe UI Light" panose="020B0502040204020203" pitchFamily="34" charset="0"/>
            </a:endParaRPr>
          </a:p>
          <a:p>
            <a:pPr lvl="2"/>
            <a:endParaRPr lang="en-US" dirty="0">
              <a:solidFill>
                <a:schemeClr val="accent1"/>
              </a:solidFill>
            </a:endParaRPr>
          </a:p>
          <a:p>
            <a:pPr lvl="2"/>
            <a:endParaRPr lang="en-ID" sz="2400" b="1" dirty="0">
              <a:latin typeface="Segoe UI Light" panose="020B0502040204020203" pitchFamily="34" charset="0"/>
              <a:cs typeface="Segoe UI Light" panose="020B0502040204020203" pitchFamily="34" charset="0"/>
            </a:endParaRPr>
          </a:p>
          <a:p>
            <a:pPr lvl="2" algn="ctr"/>
            <a:r>
              <a:rPr lang="en-US" sz="2400" dirty="0"/>
              <a:t>Tip # 2: Fill out the form</a:t>
            </a:r>
          </a:p>
          <a:p>
            <a:pPr lvl="2" algn="ctr"/>
            <a:endParaRPr lang="en-ID" sz="2400" b="1" dirty="0">
              <a:latin typeface="Segoe UI Light" panose="020B0502040204020203" pitchFamily="34" charset="0"/>
              <a:cs typeface="Segoe UI Light" panose="020B0502040204020203" pitchFamily="34" charset="0"/>
            </a:endParaRPr>
          </a:p>
          <a:p>
            <a:pPr marL="1257300" lvl="2" indent="-342900">
              <a:buFont typeface="Courier New" panose="02070309020205020404" pitchFamily="49" charset="0"/>
              <a:buChar char="o"/>
            </a:pPr>
            <a:endParaRPr lang="en-ID" sz="2400" b="1" dirty="0">
              <a:latin typeface="Segoe UI Light" panose="020B0502040204020203" pitchFamily="34" charset="0"/>
              <a:cs typeface="Segoe UI Light" panose="020B0502040204020203" pitchFamily="34" charset="0"/>
            </a:endParaRPr>
          </a:p>
          <a:p>
            <a:pPr marL="342900" indent="-342900">
              <a:buFont typeface="Arial" panose="020B0604020202020204" pitchFamily="34" charset="0"/>
              <a:buChar char="•"/>
            </a:pPr>
            <a:endParaRPr lang="en-ID" sz="2000" b="1" dirty="0">
              <a:latin typeface="Segoe UI Light" panose="020B0502040204020203" pitchFamily="34" charset="0"/>
              <a:cs typeface="Segoe UI Light" panose="020B0502040204020203" pitchFamily="34" charset="0"/>
            </a:endParaRPr>
          </a:p>
        </p:txBody>
      </p:sp>
      <p:pic>
        <p:nvPicPr>
          <p:cNvPr id="6" name="Picture 5">
            <a:extLst>
              <a:ext uri="{FF2B5EF4-FFF2-40B4-BE49-F238E27FC236}">
                <a16:creationId xmlns:a16="http://schemas.microsoft.com/office/drawing/2014/main" id="{98879C14-A87F-4FA0-9105-6FBC3DD01D40}"/>
              </a:ext>
            </a:extLst>
          </p:cNvPr>
          <p:cNvPicPr>
            <a:picLocks noChangeAspect="1"/>
          </p:cNvPicPr>
          <p:nvPr/>
        </p:nvPicPr>
        <p:blipFill>
          <a:blip r:embed="rId3"/>
          <a:stretch>
            <a:fillRect/>
          </a:stretch>
        </p:blipFill>
        <p:spPr>
          <a:xfrm>
            <a:off x="2955176" y="2013358"/>
            <a:ext cx="5934903" cy="947956"/>
          </a:xfrm>
          <a:prstGeom prst="rect">
            <a:avLst/>
          </a:prstGeom>
        </p:spPr>
      </p:pic>
      <p:pic>
        <p:nvPicPr>
          <p:cNvPr id="8" name="Picture 7">
            <a:extLst>
              <a:ext uri="{FF2B5EF4-FFF2-40B4-BE49-F238E27FC236}">
                <a16:creationId xmlns:a16="http://schemas.microsoft.com/office/drawing/2014/main" id="{811D8D65-AA4E-4DBA-A7A3-884D4A83ED58}"/>
              </a:ext>
            </a:extLst>
          </p:cNvPr>
          <p:cNvPicPr>
            <a:picLocks noChangeAspect="1"/>
          </p:cNvPicPr>
          <p:nvPr/>
        </p:nvPicPr>
        <p:blipFill>
          <a:blip r:embed="rId4"/>
          <a:stretch>
            <a:fillRect/>
          </a:stretch>
        </p:blipFill>
        <p:spPr>
          <a:xfrm>
            <a:off x="2369306" y="4682904"/>
            <a:ext cx="7049484" cy="1133633"/>
          </a:xfrm>
          <a:prstGeom prst="rect">
            <a:avLst/>
          </a:prstGeom>
        </p:spPr>
      </p:pic>
      <p:pic>
        <p:nvPicPr>
          <p:cNvPr id="10" name="Picture 9">
            <a:extLst>
              <a:ext uri="{FF2B5EF4-FFF2-40B4-BE49-F238E27FC236}">
                <a16:creationId xmlns:a16="http://schemas.microsoft.com/office/drawing/2014/main" id="{21C83C5D-F3F1-48AF-8941-DAE639C2428C}"/>
              </a:ext>
            </a:extLst>
          </p:cNvPr>
          <p:cNvPicPr>
            <a:picLocks noChangeAspect="1"/>
          </p:cNvPicPr>
          <p:nvPr/>
        </p:nvPicPr>
        <p:blipFill>
          <a:blip r:embed="rId5"/>
          <a:stretch>
            <a:fillRect/>
          </a:stretch>
        </p:blipFill>
        <p:spPr>
          <a:xfrm>
            <a:off x="2369306" y="3589395"/>
            <a:ext cx="7106642" cy="1093509"/>
          </a:xfrm>
          <a:prstGeom prst="rect">
            <a:avLst/>
          </a:prstGeom>
        </p:spPr>
      </p:pic>
    </p:spTree>
    <p:extLst>
      <p:ext uri="{BB962C8B-B14F-4D97-AF65-F5344CB8AC3E}">
        <p14:creationId xmlns:p14="http://schemas.microsoft.com/office/powerpoint/2010/main" val="324545324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07D381-05F1-4403-B583-A896CF8076B9}"/>
              </a:ext>
            </a:extLst>
          </p:cNvPr>
          <p:cNvSpPr>
            <a:spLocks noGrp="1"/>
          </p:cNvSpPr>
          <p:nvPr>
            <p:ph type="title"/>
          </p:nvPr>
        </p:nvSpPr>
        <p:spPr>
          <a:xfrm>
            <a:off x="344325" y="297517"/>
            <a:ext cx="9637164" cy="692751"/>
          </a:xfrm>
        </p:spPr>
        <p:txBody>
          <a:bodyPr>
            <a:normAutofit/>
          </a:bodyPr>
          <a:lstStyle/>
          <a:p>
            <a:pPr algn="ctr"/>
            <a:r>
              <a:rPr lang="en-US" sz="2800" dirty="0"/>
              <a:t>Tax Assessment and Review</a:t>
            </a:r>
          </a:p>
        </p:txBody>
      </p:sp>
      <p:sp>
        <p:nvSpPr>
          <p:cNvPr id="5" name="Slide Number Placeholder 4">
            <a:extLst>
              <a:ext uri="{FF2B5EF4-FFF2-40B4-BE49-F238E27FC236}">
                <a16:creationId xmlns:a16="http://schemas.microsoft.com/office/drawing/2014/main" id="{A1CAA9ED-F54B-42F3-8B8D-0C92269E7314}"/>
              </a:ext>
            </a:extLst>
          </p:cNvPr>
          <p:cNvSpPr>
            <a:spLocks noGrp="1"/>
          </p:cNvSpPr>
          <p:nvPr>
            <p:ph type="sldNum" sz="quarter" idx="12"/>
          </p:nvPr>
        </p:nvSpPr>
        <p:spPr/>
        <p:txBody>
          <a:bodyPr/>
          <a:lstStyle/>
          <a:p>
            <a:r>
              <a:rPr lang="en-US" dirty="0"/>
              <a:t>Slide </a:t>
            </a:r>
            <a:fld id="{9CEF2F22-5709-41C3-8EB7-7BEDBFD473CC}" type="slidenum">
              <a:rPr lang="en-US" smtClean="0"/>
              <a:pPr/>
              <a:t>22</a:t>
            </a:fld>
            <a:endParaRPr lang="en-US" dirty="0"/>
          </a:p>
        </p:txBody>
      </p:sp>
      <p:sp>
        <p:nvSpPr>
          <p:cNvPr id="13" name="TextBox 12">
            <a:extLst>
              <a:ext uri="{FF2B5EF4-FFF2-40B4-BE49-F238E27FC236}">
                <a16:creationId xmlns:a16="http://schemas.microsoft.com/office/drawing/2014/main" id="{E8EC37BD-6344-4290-B912-FBAFE500C6CA}"/>
              </a:ext>
            </a:extLst>
          </p:cNvPr>
          <p:cNvSpPr txBox="1"/>
          <p:nvPr/>
        </p:nvSpPr>
        <p:spPr>
          <a:xfrm>
            <a:off x="734517" y="1222695"/>
            <a:ext cx="10393959" cy="4792211"/>
          </a:xfrm>
          <a:prstGeom prst="rect">
            <a:avLst/>
          </a:prstGeom>
          <a:noFill/>
        </p:spPr>
        <p:txBody>
          <a:bodyPr wrap="square" lIns="0" tIns="0" rIns="0" bIns="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2" algn="ctr"/>
            <a:endParaRPr lang="en-ID" sz="2000" b="1" dirty="0">
              <a:latin typeface="Segoe UI Light" panose="020B0502040204020203" pitchFamily="34" charset="0"/>
              <a:cs typeface="Segoe UI Light" panose="020B0502040204020203" pitchFamily="34" charset="0"/>
            </a:endParaRPr>
          </a:p>
          <a:p>
            <a:pPr lvl="2" algn="ctr"/>
            <a:r>
              <a:rPr lang="en-ID" sz="2400" b="1" dirty="0">
                <a:cs typeface="Segoe UI Light" panose="020B0502040204020203" pitchFamily="34" charset="0"/>
              </a:rPr>
              <a:t>EITC Reminders</a:t>
            </a:r>
          </a:p>
          <a:p>
            <a:pPr marL="342900" lvl="0" indent="-342900">
              <a:buFont typeface="Arial" panose="020B0604020202020204" pitchFamily="34" charset="0"/>
              <a:buChar char="•"/>
            </a:pPr>
            <a:r>
              <a:rPr lang="en-US" sz="2000" dirty="0">
                <a:solidFill>
                  <a:schemeClr val="accent3">
                    <a:lumMod val="50000"/>
                  </a:schemeClr>
                </a:solidFill>
              </a:rPr>
              <a:t>The Rhode Island EITC is in addition to the Federal EITC.  Rhode Island EITC rate is a percentage of the Federal EITC amount.  2015 = 10.0%;    2016 = 12.5%;   2017 = 15.00%;   2018-2021=15%;  </a:t>
            </a:r>
          </a:p>
          <a:p>
            <a:pPr marL="342900" lvl="0" indent="-342900">
              <a:buFont typeface="Arial" panose="020B0604020202020204" pitchFamily="34" charset="0"/>
              <a:buChar char="•"/>
            </a:pPr>
            <a:r>
              <a:rPr lang="en-US" sz="2000" dirty="0">
                <a:solidFill>
                  <a:schemeClr val="accent3">
                    <a:lumMod val="50000"/>
                  </a:schemeClr>
                </a:solidFill>
              </a:rPr>
              <a:t>RI EITC is a refundable credit, which means the credit will be refunded to the taxpayer to the extent it exceeds the taxpayer’s tax liability.  </a:t>
            </a:r>
          </a:p>
          <a:p>
            <a:pPr marL="342900" indent="-342900">
              <a:buFont typeface="Arial" panose="020B0604020202020204" pitchFamily="34" charset="0"/>
              <a:buChar char="•"/>
            </a:pPr>
            <a:r>
              <a:rPr lang="en-US" sz="2000" dirty="0">
                <a:solidFill>
                  <a:schemeClr val="accent3">
                    <a:lumMod val="50000"/>
                  </a:schemeClr>
                </a:solidFill>
              </a:rPr>
              <a:t>RI conforms to federal eligibility and income thresholds.</a:t>
            </a:r>
          </a:p>
          <a:p>
            <a:pPr marL="342900" indent="-342900">
              <a:buFont typeface="Arial" panose="020B0604020202020204" pitchFamily="34" charset="0"/>
              <a:buChar char="•"/>
            </a:pPr>
            <a:r>
              <a:rPr lang="en-US" sz="2000" dirty="0">
                <a:solidFill>
                  <a:schemeClr val="accent3">
                    <a:lumMod val="50000"/>
                  </a:schemeClr>
                </a:solidFill>
              </a:rPr>
              <a:t>RI tax preparer’s regulation includes guidance on due diligence requirements and records  retention for EITC and RI-1040H property tax credit.  </a:t>
            </a:r>
          </a:p>
          <a:p>
            <a:pPr marL="342900" lvl="0" indent="-342900">
              <a:buFont typeface="Arial" panose="020B0604020202020204" pitchFamily="34" charset="0"/>
              <a:buChar char="•"/>
            </a:pPr>
            <a:r>
              <a:rPr lang="en-US" sz="2000" dirty="0">
                <a:solidFill>
                  <a:schemeClr val="accent3">
                    <a:lumMod val="50000"/>
                  </a:schemeClr>
                </a:solidFill>
                <a:hlinkClick r:id="rId3"/>
              </a:rPr>
              <a:t>Tax Preparer's Regulation 280-RICR-20-55-4</a:t>
            </a:r>
            <a:endParaRPr lang="en-US" sz="2000" dirty="0">
              <a:solidFill>
                <a:schemeClr val="accent3">
                  <a:lumMod val="50000"/>
                </a:schemeClr>
              </a:solidFill>
            </a:endParaRPr>
          </a:p>
          <a:p>
            <a:pPr marL="342900" indent="-342900">
              <a:buFont typeface="Arial" panose="020B0604020202020204" pitchFamily="34" charset="0"/>
              <a:buChar char="•"/>
            </a:pPr>
            <a:r>
              <a:rPr lang="en-US" sz="2000" dirty="0">
                <a:solidFill>
                  <a:schemeClr val="accent3">
                    <a:lumMod val="50000"/>
                  </a:schemeClr>
                </a:solidFill>
              </a:rPr>
              <a:t>If credit ineligibility is suspected, we may need to take extra steps to validate the EITC claim.  (Example: requesting documentation of income and expenses)</a:t>
            </a:r>
          </a:p>
          <a:p>
            <a:pPr marL="342900" lvl="0" indent="-342900">
              <a:buFont typeface="Arial" panose="020B0604020202020204" pitchFamily="34" charset="0"/>
              <a:buChar char="•"/>
            </a:pPr>
            <a:r>
              <a:rPr lang="en-US" sz="2000" dirty="0">
                <a:solidFill>
                  <a:schemeClr val="accent3">
                    <a:lumMod val="50000"/>
                  </a:schemeClr>
                </a:solidFill>
              </a:rPr>
              <a:t>License vs income reporting</a:t>
            </a:r>
          </a:p>
          <a:p>
            <a:pPr marL="342900" lvl="0" indent="-342900">
              <a:buFont typeface="Arial" panose="020B0604020202020204" pitchFamily="34" charset="0"/>
              <a:buChar char="•"/>
            </a:pPr>
            <a:r>
              <a:rPr lang="en-US" sz="2000" dirty="0">
                <a:solidFill>
                  <a:schemeClr val="accent3">
                    <a:lumMod val="50000"/>
                  </a:schemeClr>
                </a:solidFill>
              </a:rPr>
              <a:t>Returns without expenses</a:t>
            </a:r>
          </a:p>
          <a:p>
            <a:pPr marL="342900" lvl="0" indent="-342900">
              <a:buFont typeface="Arial" panose="020B0604020202020204" pitchFamily="34" charset="0"/>
              <a:buChar char="•"/>
            </a:pPr>
            <a:r>
              <a:rPr lang="en-US" sz="2000" dirty="0">
                <a:solidFill>
                  <a:schemeClr val="accent3">
                    <a:lumMod val="50000"/>
                  </a:schemeClr>
                </a:solidFill>
              </a:rPr>
              <a:t>Documentation for income reporting</a:t>
            </a:r>
            <a:endParaRPr lang="en-US" sz="2000" dirty="0"/>
          </a:p>
          <a:p>
            <a:pPr lvl="2"/>
            <a:endParaRPr lang="en-ID" sz="2400" b="1" dirty="0">
              <a:latin typeface="Segoe UI Light" panose="020B0502040204020203" pitchFamily="34" charset="0"/>
              <a:cs typeface="Segoe UI Light" panose="020B0502040204020203" pitchFamily="34" charset="0"/>
            </a:endParaRPr>
          </a:p>
          <a:p>
            <a:pPr lvl="2" algn="ctr"/>
            <a:endParaRPr lang="en-ID" sz="2400" b="1" dirty="0">
              <a:latin typeface="Segoe UI Light" panose="020B0502040204020203" pitchFamily="34" charset="0"/>
              <a:cs typeface="Segoe UI Light" panose="020B0502040204020203" pitchFamily="34" charset="0"/>
            </a:endParaRPr>
          </a:p>
          <a:p>
            <a:pPr lvl="2"/>
            <a:endParaRPr lang="en-ID" sz="2400" b="1" dirty="0">
              <a:latin typeface="Segoe UI Light" panose="020B0502040204020203" pitchFamily="34" charset="0"/>
              <a:cs typeface="Segoe UI Light" panose="020B0502040204020203" pitchFamily="34" charset="0"/>
            </a:endParaRPr>
          </a:p>
          <a:p>
            <a:pPr marL="1257300" lvl="2" indent="-342900">
              <a:buFont typeface="Courier New" panose="02070309020205020404" pitchFamily="49" charset="0"/>
              <a:buChar char="o"/>
            </a:pPr>
            <a:endParaRPr lang="en-ID" sz="2400" b="1" dirty="0">
              <a:latin typeface="Segoe UI Light" panose="020B0502040204020203" pitchFamily="34" charset="0"/>
              <a:cs typeface="Segoe UI Light" panose="020B0502040204020203" pitchFamily="34" charset="0"/>
            </a:endParaRPr>
          </a:p>
          <a:p>
            <a:pPr marL="1257300" lvl="2" indent="-342900">
              <a:buFont typeface="Courier New" panose="02070309020205020404" pitchFamily="49" charset="0"/>
              <a:buChar char="o"/>
            </a:pPr>
            <a:endParaRPr lang="en-ID" sz="2400" b="1" dirty="0">
              <a:latin typeface="Segoe UI Light" panose="020B0502040204020203" pitchFamily="34" charset="0"/>
              <a:cs typeface="Segoe UI Light" panose="020B0502040204020203" pitchFamily="34" charset="0"/>
            </a:endParaRPr>
          </a:p>
          <a:p>
            <a:pPr marL="342900" indent="-342900">
              <a:buFont typeface="Arial" panose="020B0604020202020204" pitchFamily="34" charset="0"/>
              <a:buChar char="•"/>
            </a:pPr>
            <a:endParaRPr lang="en-ID" sz="2000" b="1" dirty="0">
              <a:latin typeface="Segoe UI Light" panose="020B0502040204020203" pitchFamily="34" charset="0"/>
              <a:cs typeface="Segoe UI Light" panose="020B0502040204020203" pitchFamily="34" charset="0"/>
            </a:endParaRPr>
          </a:p>
        </p:txBody>
      </p:sp>
    </p:spTree>
    <p:extLst>
      <p:ext uri="{BB962C8B-B14F-4D97-AF65-F5344CB8AC3E}">
        <p14:creationId xmlns:p14="http://schemas.microsoft.com/office/powerpoint/2010/main" val="336447523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07D381-05F1-4403-B583-A896CF8076B9}"/>
              </a:ext>
            </a:extLst>
          </p:cNvPr>
          <p:cNvSpPr>
            <a:spLocks noGrp="1"/>
          </p:cNvSpPr>
          <p:nvPr>
            <p:ph type="title"/>
          </p:nvPr>
        </p:nvSpPr>
        <p:spPr>
          <a:xfrm>
            <a:off x="344325" y="297517"/>
            <a:ext cx="9637164" cy="692751"/>
          </a:xfrm>
        </p:spPr>
        <p:txBody>
          <a:bodyPr>
            <a:normAutofit/>
          </a:bodyPr>
          <a:lstStyle/>
          <a:p>
            <a:pPr algn="ctr"/>
            <a:r>
              <a:rPr lang="en-US" sz="2800" dirty="0"/>
              <a:t>Tax Assessment and Review</a:t>
            </a:r>
          </a:p>
        </p:txBody>
      </p:sp>
      <p:sp>
        <p:nvSpPr>
          <p:cNvPr id="5" name="Slide Number Placeholder 4">
            <a:extLst>
              <a:ext uri="{FF2B5EF4-FFF2-40B4-BE49-F238E27FC236}">
                <a16:creationId xmlns:a16="http://schemas.microsoft.com/office/drawing/2014/main" id="{A1CAA9ED-F54B-42F3-8B8D-0C92269E7314}"/>
              </a:ext>
            </a:extLst>
          </p:cNvPr>
          <p:cNvSpPr>
            <a:spLocks noGrp="1"/>
          </p:cNvSpPr>
          <p:nvPr>
            <p:ph type="sldNum" sz="quarter" idx="12"/>
          </p:nvPr>
        </p:nvSpPr>
        <p:spPr/>
        <p:txBody>
          <a:bodyPr/>
          <a:lstStyle/>
          <a:p>
            <a:r>
              <a:rPr lang="en-US" dirty="0"/>
              <a:t>Slide </a:t>
            </a:r>
            <a:fld id="{9CEF2F22-5709-41C3-8EB7-7BEDBFD473CC}" type="slidenum">
              <a:rPr lang="en-US" smtClean="0"/>
              <a:pPr/>
              <a:t>23</a:t>
            </a:fld>
            <a:endParaRPr lang="en-US" dirty="0"/>
          </a:p>
        </p:txBody>
      </p:sp>
      <p:sp>
        <p:nvSpPr>
          <p:cNvPr id="13" name="TextBox 12">
            <a:extLst>
              <a:ext uri="{FF2B5EF4-FFF2-40B4-BE49-F238E27FC236}">
                <a16:creationId xmlns:a16="http://schemas.microsoft.com/office/drawing/2014/main" id="{E8EC37BD-6344-4290-B912-FBAFE500C6CA}"/>
              </a:ext>
            </a:extLst>
          </p:cNvPr>
          <p:cNvSpPr txBox="1"/>
          <p:nvPr/>
        </p:nvSpPr>
        <p:spPr>
          <a:xfrm>
            <a:off x="734517" y="1222695"/>
            <a:ext cx="10393959" cy="4792211"/>
          </a:xfrm>
          <a:prstGeom prst="rect">
            <a:avLst/>
          </a:prstGeom>
          <a:noFill/>
        </p:spPr>
        <p:txBody>
          <a:bodyPr wrap="square" lIns="0" tIns="0" rIns="0" bIns="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2" algn="ctr"/>
            <a:endParaRPr lang="en-ID" sz="2000" b="1" dirty="0">
              <a:latin typeface="Segoe UI Light" panose="020B0502040204020203" pitchFamily="34" charset="0"/>
              <a:cs typeface="Segoe UI Light" panose="020B0502040204020203" pitchFamily="34" charset="0"/>
            </a:endParaRPr>
          </a:p>
          <a:p>
            <a:pPr lvl="2" algn="ctr"/>
            <a:r>
              <a:rPr lang="en-ID" sz="2400" b="1" dirty="0">
                <a:cs typeface="Segoe UI Light" panose="020B0502040204020203" pitchFamily="34" charset="0"/>
              </a:rPr>
              <a:t>Property Tax Relief Reminders</a:t>
            </a:r>
          </a:p>
          <a:p>
            <a:pPr lvl="2" algn="ctr"/>
            <a:endParaRPr lang="en-ID" sz="2400" b="1" dirty="0">
              <a:cs typeface="Segoe UI Light" panose="020B0502040204020203" pitchFamily="34" charset="0"/>
            </a:endParaRPr>
          </a:p>
          <a:p>
            <a:pPr marL="342900" indent="-342900">
              <a:buFont typeface="Arial" panose="020B0604020202020204" pitchFamily="34" charset="0"/>
              <a:buChar char="•"/>
            </a:pPr>
            <a:r>
              <a:rPr lang="en-US" sz="2400" dirty="0">
                <a:solidFill>
                  <a:schemeClr val="accent3">
                    <a:lumMod val="50000"/>
                  </a:schemeClr>
                </a:solidFill>
              </a:rPr>
              <a:t>Maximum Credit for 2020 = $415.00</a:t>
            </a:r>
          </a:p>
          <a:p>
            <a:pPr marL="342900" indent="-342900">
              <a:buFont typeface="Arial" panose="020B0604020202020204" pitchFamily="34" charset="0"/>
              <a:buChar char="•"/>
            </a:pPr>
            <a:r>
              <a:rPr lang="en-US" sz="2400" dirty="0">
                <a:solidFill>
                  <a:schemeClr val="accent3">
                    <a:lumMod val="50000"/>
                  </a:schemeClr>
                </a:solidFill>
              </a:rPr>
              <a:t>Household income (taxable and nontaxable) = $30,000 or less</a:t>
            </a:r>
          </a:p>
          <a:p>
            <a:pPr marL="342900" indent="-342900">
              <a:buFont typeface="Arial" panose="020B0604020202020204" pitchFamily="34" charset="0"/>
              <a:buChar char="•"/>
            </a:pPr>
            <a:r>
              <a:rPr lang="en-US" sz="2400" dirty="0">
                <a:solidFill>
                  <a:schemeClr val="accent3">
                    <a:lumMod val="50000"/>
                  </a:schemeClr>
                </a:solidFill>
              </a:rPr>
              <a:t>One credit per household</a:t>
            </a:r>
          </a:p>
          <a:p>
            <a:pPr marL="342900" indent="-342900">
              <a:buFont typeface="Arial" panose="020B0604020202020204" pitchFamily="34" charset="0"/>
              <a:buChar char="•"/>
            </a:pPr>
            <a:r>
              <a:rPr lang="en-US" sz="2400" dirty="0">
                <a:solidFill>
                  <a:schemeClr val="accent3">
                    <a:lumMod val="50000"/>
                  </a:schemeClr>
                </a:solidFill>
              </a:rPr>
              <a:t>Home or dwelling unit must be subject to property tax</a:t>
            </a:r>
          </a:p>
          <a:p>
            <a:pPr marL="342900" indent="-342900">
              <a:buFont typeface="Arial" panose="020B0604020202020204" pitchFamily="34" charset="0"/>
              <a:buChar char="•"/>
            </a:pPr>
            <a:r>
              <a:rPr lang="en-US" sz="2400" dirty="0">
                <a:solidFill>
                  <a:schemeClr val="accent3">
                    <a:lumMod val="50000"/>
                  </a:schemeClr>
                </a:solidFill>
              </a:rPr>
              <a:t>Municipal owned public housing is not subject to property tax, therefore credit is disallowed</a:t>
            </a:r>
          </a:p>
          <a:p>
            <a:pPr marL="342900" indent="-342900">
              <a:buFont typeface="Arial" panose="020B0604020202020204" pitchFamily="34" charset="0"/>
              <a:buChar char="•"/>
            </a:pPr>
            <a:r>
              <a:rPr lang="en-US" sz="2400" dirty="0">
                <a:solidFill>
                  <a:schemeClr val="accent3">
                    <a:lumMod val="50000"/>
                  </a:schemeClr>
                </a:solidFill>
              </a:rPr>
              <a:t>Nonresidents do not qualify, full-year Rhode Island residents only</a:t>
            </a:r>
          </a:p>
          <a:p>
            <a:pPr marL="342900" indent="-342900">
              <a:buFont typeface="Arial" panose="020B0604020202020204" pitchFamily="34" charset="0"/>
              <a:buChar char="•"/>
            </a:pPr>
            <a:r>
              <a:rPr lang="en-US" sz="2400" dirty="0">
                <a:solidFill>
                  <a:schemeClr val="accent3">
                    <a:lumMod val="50000"/>
                  </a:schemeClr>
                </a:solidFill>
              </a:rPr>
              <a:t>Must be age 65 or older or disabled (receiving social security disability, SSI or SSDI qualifies)</a:t>
            </a:r>
          </a:p>
          <a:p>
            <a:pPr marL="342900" indent="-342900">
              <a:buFont typeface="Arial" panose="020B0604020202020204" pitchFamily="34" charset="0"/>
              <a:buChar char="•"/>
            </a:pPr>
            <a:r>
              <a:rPr lang="en-US" sz="2400" dirty="0">
                <a:solidFill>
                  <a:schemeClr val="accent3">
                    <a:lumMod val="50000"/>
                  </a:schemeClr>
                </a:solidFill>
              </a:rPr>
              <a:t>Responses to previous questions </a:t>
            </a:r>
            <a:r>
              <a:rPr lang="en-US" sz="2400" dirty="0">
                <a:solidFill>
                  <a:schemeClr val="accent3">
                    <a:lumMod val="50000"/>
                  </a:schemeClr>
                </a:solidFill>
                <a:hlinkClick r:id="rId3"/>
              </a:rPr>
              <a:t>RI-1040H FAQ</a:t>
            </a:r>
            <a:endParaRPr lang="en-US" sz="2400" dirty="0">
              <a:solidFill>
                <a:schemeClr val="accent3">
                  <a:lumMod val="50000"/>
                </a:schemeClr>
              </a:solidFill>
            </a:endParaRPr>
          </a:p>
          <a:p>
            <a:pPr lvl="2"/>
            <a:endParaRPr lang="en-ID" sz="2400" b="1" dirty="0">
              <a:latin typeface="Segoe UI Light" panose="020B0502040204020203" pitchFamily="34" charset="0"/>
              <a:cs typeface="Segoe UI Light" panose="020B0502040204020203" pitchFamily="34" charset="0"/>
            </a:endParaRPr>
          </a:p>
          <a:p>
            <a:pPr lvl="2" algn="ctr"/>
            <a:endParaRPr lang="en-ID" sz="2400" b="1" dirty="0">
              <a:latin typeface="Segoe UI Light" panose="020B0502040204020203" pitchFamily="34" charset="0"/>
              <a:cs typeface="Segoe UI Light" panose="020B0502040204020203" pitchFamily="34" charset="0"/>
            </a:endParaRPr>
          </a:p>
          <a:p>
            <a:pPr lvl="2"/>
            <a:endParaRPr lang="en-ID" sz="2400" b="1" dirty="0">
              <a:latin typeface="Segoe UI Light" panose="020B0502040204020203" pitchFamily="34" charset="0"/>
              <a:cs typeface="Segoe UI Light" panose="020B0502040204020203" pitchFamily="34" charset="0"/>
            </a:endParaRPr>
          </a:p>
          <a:p>
            <a:pPr marL="1257300" lvl="2" indent="-342900">
              <a:buFont typeface="Courier New" panose="02070309020205020404" pitchFamily="49" charset="0"/>
              <a:buChar char="o"/>
            </a:pPr>
            <a:endParaRPr lang="en-ID" sz="2400" b="1" dirty="0">
              <a:latin typeface="Segoe UI Light" panose="020B0502040204020203" pitchFamily="34" charset="0"/>
              <a:cs typeface="Segoe UI Light" panose="020B0502040204020203" pitchFamily="34" charset="0"/>
            </a:endParaRPr>
          </a:p>
          <a:p>
            <a:pPr marL="1257300" lvl="2" indent="-342900">
              <a:buFont typeface="Courier New" panose="02070309020205020404" pitchFamily="49" charset="0"/>
              <a:buChar char="o"/>
            </a:pPr>
            <a:endParaRPr lang="en-ID" sz="2400" b="1" dirty="0">
              <a:latin typeface="Segoe UI Light" panose="020B0502040204020203" pitchFamily="34" charset="0"/>
              <a:cs typeface="Segoe UI Light" panose="020B0502040204020203" pitchFamily="34" charset="0"/>
            </a:endParaRPr>
          </a:p>
          <a:p>
            <a:pPr marL="342900" indent="-342900">
              <a:buFont typeface="Arial" panose="020B0604020202020204" pitchFamily="34" charset="0"/>
              <a:buChar char="•"/>
            </a:pPr>
            <a:endParaRPr lang="en-ID" sz="2000" b="1" dirty="0">
              <a:latin typeface="Segoe UI Light" panose="020B0502040204020203" pitchFamily="34" charset="0"/>
              <a:cs typeface="Segoe UI Light" panose="020B0502040204020203" pitchFamily="34" charset="0"/>
            </a:endParaRPr>
          </a:p>
        </p:txBody>
      </p:sp>
    </p:spTree>
    <p:extLst>
      <p:ext uri="{BB962C8B-B14F-4D97-AF65-F5344CB8AC3E}">
        <p14:creationId xmlns:p14="http://schemas.microsoft.com/office/powerpoint/2010/main" val="290015970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07D381-05F1-4403-B583-A896CF8076B9}"/>
              </a:ext>
            </a:extLst>
          </p:cNvPr>
          <p:cNvSpPr>
            <a:spLocks noGrp="1"/>
          </p:cNvSpPr>
          <p:nvPr>
            <p:ph type="title"/>
          </p:nvPr>
        </p:nvSpPr>
        <p:spPr>
          <a:xfrm>
            <a:off x="344325" y="297517"/>
            <a:ext cx="9637164" cy="692751"/>
          </a:xfrm>
        </p:spPr>
        <p:txBody>
          <a:bodyPr>
            <a:normAutofit/>
          </a:bodyPr>
          <a:lstStyle/>
          <a:p>
            <a:pPr algn="ctr"/>
            <a:r>
              <a:rPr lang="en-US" sz="2800" dirty="0"/>
              <a:t>Tax Assessment and Review</a:t>
            </a:r>
          </a:p>
        </p:txBody>
      </p:sp>
      <p:sp>
        <p:nvSpPr>
          <p:cNvPr id="5" name="Slide Number Placeholder 4">
            <a:extLst>
              <a:ext uri="{FF2B5EF4-FFF2-40B4-BE49-F238E27FC236}">
                <a16:creationId xmlns:a16="http://schemas.microsoft.com/office/drawing/2014/main" id="{A1CAA9ED-F54B-42F3-8B8D-0C92269E7314}"/>
              </a:ext>
            </a:extLst>
          </p:cNvPr>
          <p:cNvSpPr>
            <a:spLocks noGrp="1"/>
          </p:cNvSpPr>
          <p:nvPr>
            <p:ph type="sldNum" sz="quarter" idx="12"/>
          </p:nvPr>
        </p:nvSpPr>
        <p:spPr/>
        <p:txBody>
          <a:bodyPr/>
          <a:lstStyle/>
          <a:p>
            <a:r>
              <a:rPr lang="en-US" dirty="0"/>
              <a:t>Slide </a:t>
            </a:r>
            <a:fld id="{9CEF2F22-5709-41C3-8EB7-7BEDBFD473CC}" type="slidenum">
              <a:rPr lang="en-US" smtClean="0"/>
              <a:pPr/>
              <a:t>24</a:t>
            </a:fld>
            <a:endParaRPr lang="en-US" dirty="0"/>
          </a:p>
        </p:txBody>
      </p:sp>
      <p:sp>
        <p:nvSpPr>
          <p:cNvPr id="13" name="TextBox 12">
            <a:extLst>
              <a:ext uri="{FF2B5EF4-FFF2-40B4-BE49-F238E27FC236}">
                <a16:creationId xmlns:a16="http://schemas.microsoft.com/office/drawing/2014/main" id="{E8EC37BD-6344-4290-B912-FBAFE500C6CA}"/>
              </a:ext>
            </a:extLst>
          </p:cNvPr>
          <p:cNvSpPr txBox="1"/>
          <p:nvPr/>
        </p:nvSpPr>
        <p:spPr>
          <a:xfrm>
            <a:off x="734517" y="1222695"/>
            <a:ext cx="10393959" cy="4951602"/>
          </a:xfrm>
          <a:prstGeom prst="rect">
            <a:avLst/>
          </a:prstGeom>
          <a:noFill/>
        </p:spPr>
        <p:txBody>
          <a:bodyPr wrap="square" lIns="0" tIns="0" rIns="0" bIns="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457200" lvl="2" algn="ctr"/>
            <a:endParaRPr lang="en-ID" sz="2000" b="1" dirty="0">
              <a:latin typeface="Segoe UI Light" panose="020B0502040204020203" pitchFamily="34" charset="0"/>
              <a:cs typeface="Segoe UI Light" panose="020B0502040204020203" pitchFamily="34" charset="0"/>
            </a:endParaRPr>
          </a:p>
          <a:p>
            <a:pPr marL="457200" lvl="2" algn="ctr"/>
            <a:r>
              <a:rPr lang="en-ID" sz="2400" b="1" dirty="0">
                <a:cs typeface="Segoe UI Light" panose="020B0502040204020203" pitchFamily="34" charset="0"/>
              </a:rPr>
              <a:t>Property Tax Relief Reminders</a:t>
            </a:r>
          </a:p>
          <a:p>
            <a:pPr marL="457200" lvl="2" indent="-342900">
              <a:buFont typeface="Arial" panose="020B0604020202020204" pitchFamily="34" charset="0"/>
              <a:buChar char="•"/>
            </a:pPr>
            <a:r>
              <a:rPr lang="en-US" sz="2400" dirty="0">
                <a:solidFill>
                  <a:schemeClr val="accent3">
                    <a:lumMod val="50000"/>
                  </a:schemeClr>
                </a:solidFill>
              </a:rPr>
              <a:t>What is household income?</a:t>
            </a:r>
          </a:p>
          <a:p>
            <a:pPr lvl="2"/>
            <a:endParaRPr lang="en-ID" sz="2400" b="1" dirty="0">
              <a:latin typeface="Segoe UI Light" panose="020B0502040204020203" pitchFamily="34" charset="0"/>
              <a:cs typeface="Segoe UI Light" panose="020B0502040204020203" pitchFamily="34" charset="0"/>
            </a:endParaRPr>
          </a:p>
          <a:p>
            <a:pPr lvl="2" algn="ctr"/>
            <a:endParaRPr lang="en-ID" sz="2400" b="1" dirty="0">
              <a:latin typeface="Segoe UI Light" panose="020B0502040204020203" pitchFamily="34" charset="0"/>
              <a:cs typeface="Segoe UI Light" panose="020B0502040204020203" pitchFamily="34" charset="0"/>
            </a:endParaRPr>
          </a:p>
          <a:p>
            <a:pPr lvl="2"/>
            <a:endParaRPr lang="en-ID" sz="2400" b="1" dirty="0">
              <a:latin typeface="Segoe UI Light" panose="020B0502040204020203" pitchFamily="34" charset="0"/>
              <a:cs typeface="Segoe UI Light" panose="020B0502040204020203" pitchFamily="34" charset="0"/>
            </a:endParaRPr>
          </a:p>
          <a:p>
            <a:pPr marL="1257300" lvl="2" indent="-342900">
              <a:buFont typeface="Courier New" panose="02070309020205020404" pitchFamily="49" charset="0"/>
              <a:buChar char="o"/>
            </a:pPr>
            <a:endParaRPr lang="en-ID" sz="2400" b="1" dirty="0">
              <a:latin typeface="Segoe UI Light" panose="020B0502040204020203" pitchFamily="34" charset="0"/>
              <a:cs typeface="Segoe UI Light" panose="020B0502040204020203" pitchFamily="34" charset="0"/>
            </a:endParaRPr>
          </a:p>
          <a:p>
            <a:pPr marL="1257300" lvl="2" indent="-342900">
              <a:buFont typeface="Courier New" panose="02070309020205020404" pitchFamily="49" charset="0"/>
              <a:buChar char="o"/>
            </a:pPr>
            <a:endParaRPr lang="en-ID" sz="2400" b="1" dirty="0">
              <a:latin typeface="Segoe UI Light" panose="020B0502040204020203" pitchFamily="34" charset="0"/>
              <a:cs typeface="Segoe UI Light" panose="020B0502040204020203" pitchFamily="34" charset="0"/>
            </a:endParaRPr>
          </a:p>
          <a:p>
            <a:pPr marL="342900" indent="-342900">
              <a:buFont typeface="Arial" panose="020B0604020202020204" pitchFamily="34" charset="0"/>
              <a:buChar char="•"/>
            </a:pPr>
            <a:endParaRPr lang="en-ID" sz="2000" b="1" dirty="0">
              <a:latin typeface="Segoe UI Light" panose="020B0502040204020203" pitchFamily="34" charset="0"/>
              <a:cs typeface="Segoe UI Light" panose="020B0502040204020203" pitchFamily="34" charset="0"/>
            </a:endParaRPr>
          </a:p>
        </p:txBody>
      </p:sp>
      <p:pic>
        <p:nvPicPr>
          <p:cNvPr id="6" name="Picture 5">
            <a:extLst>
              <a:ext uri="{FF2B5EF4-FFF2-40B4-BE49-F238E27FC236}">
                <a16:creationId xmlns:a16="http://schemas.microsoft.com/office/drawing/2014/main" id="{D8DE757E-C579-4007-936F-7F0D1EE941F8}"/>
              </a:ext>
            </a:extLst>
          </p:cNvPr>
          <p:cNvPicPr>
            <a:picLocks noChangeAspect="1"/>
          </p:cNvPicPr>
          <p:nvPr/>
        </p:nvPicPr>
        <p:blipFill>
          <a:blip r:embed="rId3"/>
          <a:stretch>
            <a:fillRect/>
          </a:stretch>
        </p:blipFill>
        <p:spPr>
          <a:xfrm>
            <a:off x="1403080" y="2338748"/>
            <a:ext cx="8395854" cy="3835549"/>
          </a:xfrm>
          <a:prstGeom prst="rect">
            <a:avLst/>
          </a:prstGeom>
        </p:spPr>
      </p:pic>
    </p:spTree>
    <p:extLst>
      <p:ext uri="{BB962C8B-B14F-4D97-AF65-F5344CB8AC3E}">
        <p14:creationId xmlns:p14="http://schemas.microsoft.com/office/powerpoint/2010/main" val="352913782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07D381-05F1-4403-B583-A896CF8076B9}"/>
              </a:ext>
            </a:extLst>
          </p:cNvPr>
          <p:cNvSpPr>
            <a:spLocks noGrp="1"/>
          </p:cNvSpPr>
          <p:nvPr>
            <p:ph type="title"/>
          </p:nvPr>
        </p:nvSpPr>
        <p:spPr>
          <a:xfrm>
            <a:off x="344325" y="297517"/>
            <a:ext cx="9637164" cy="692751"/>
          </a:xfrm>
        </p:spPr>
        <p:txBody>
          <a:bodyPr>
            <a:normAutofit/>
          </a:bodyPr>
          <a:lstStyle/>
          <a:p>
            <a:pPr algn="ctr"/>
            <a:r>
              <a:rPr lang="en-US" sz="2800" dirty="0"/>
              <a:t>Tax Assessment and Review</a:t>
            </a:r>
          </a:p>
        </p:txBody>
      </p:sp>
      <p:sp>
        <p:nvSpPr>
          <p:cNvPr id="5" name="Slide Number Placeholder 4">
            <a:extLst>
              <a:ext uri="{FF2B5EF4-FFF2-40B4-BE49-F238E27FC236}">
                <a16:creationId xmlns:a16="http://schemas.microsoft.com/office/drawing/2014/main" id="{A1CAA9ED-F54B-42F3-8B8D-0C92269E7314}"/>
              </a:ext>
            </a:extLst>
          </p:cNvPr>
          <p:cNvSpPr>
            <a:spLocks noGrp="1"/>
          </p:cNvSpPr>
          <p:nvPr>
            <p:ph type="sldNum" sz="quarter" idx="12"/>
          </p:nvPr>
        </p:nvSpPr>
        <p:spPr/>
        <p:txBody>
          <a:bodyPr/>
          <a:lstStyle/>
          <a:p>
            <a:r>
              <a:rPr lang="en-US" dirty="0"/>
              <a:t>Slide </a:t>
            </a:r>
            <a:fld id="{9CEF2F22-5709-41C3-8EB7-7BEDBFD473CC}" type="slidenum">
              <a:rPr lang="en-US" smtClean="0"/>
              <a:pPr/>
              <a:t>25</a:t>
            </a:fld>
            <a:endParaRPr lang="en-US" dirty="0"/>
          </a:p>
        </p:txBody>
      </p:sp>
      <p:sp>
        <p:nvSpPr>
          <p:cNvPr id="13" name="TextBox 12">
            <a:extLst>
              <a:ext uri="{FF2B5EF4-FFF2-40B4-BE49-F238E27FC236}">
                <a16:creationId xmlns:a16="http://schemas.microsoft.com/office/drawing/2014/main" id="{E8EC37BD-6344-4290-B912-FBAFE500C6CA}"/>
              </a:ext>
            </a:extLst>
          </p:cNvPr>
          <p:cNvSpPr txBox="1"/>
          <p:nvPr/>
        </p:nvSpPr>
        <p:spPr>
          <a:xfrm>
            <a:off x="734517" y="1222695"/>
            <a:ext cx="10393959" cy="4792211"/>
          </a:xfrm>
          <a:prstGeom prst="rect">
            <a:avLst/>
          </a:prstGeom>
          <a:noFill/>
        </p:spPr>
        <p:txBody>
          <a:bodyPr wrap="square" lIns="0" tIns="0" rIns="0" bIns="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2" algn="ctr"/>
            <a:endParaRPr lang="en-ID" sz="2000" b="1" dirty="0">
              <a:latin typeface="Segoe UI Light" panose="020B0502040204020203" pitchFamily="34" charset="0"/>
              <a:cs typeface="Segoe UI Light" panose="020B0502040204020203" pitchFamily="34" charset="0"/>
            </a:endParaRPr>
          </a:p>
          <a:p>
            <a:pPr lvl="2" algn="ctr"/>
            <a:r>
              <a:rPr lang="en-ID" sz="2400" b="1" dirty="0">
                <a:cs typeface="Segoe UI Light" panose="020B0502040204020203" pitchFamily="34" charset="0"/>
              </a:rPr>
              <a:t>Nonresident Real Estate Withholding updates</a:t>
            </a:r>
          </a:p>
          <a:p>
            <a:pPr lvl="2" algn="ctr"/>
            <a:endParaRPr lang="en-ID" sz="2400" b="1" dirty="0">
              <a:cs typeface="Segoe UI Light" panose="020B0502040204020203" pitchFamily="34" charset="0"/>
            </a:endParaRPr>
          </a:p>
          <a:p>
            <a:pPr marL="285750" indent="-285750">
              <a:buFont typeface="Arial" panose="020B0604020202020204" pitchFamily="34" charset="0"/>
              <a:buChar char="•"/>
            </a:pPr>
            <a:r>
              <a:rPr lang="en-US" dirty="0"/>
              <a:t>Referred to as  “71.3 Withholding”</a:t>
            </a:r>
          </a:p>
          <a:p>
            <a:pPr marL="285750" indent="-285750">
              <a:buFont typeface="Arial" panose="020B0604020202020204" pitchFamily="34" charset="0"/>
              <a:buChar char="•"/>
            </a:pPr>
            <a:r>
              <a:rPr lang="en-US" dirty="0"/>
              <a:t>Please make every attempt to adhere to the 20-day rule, regarding submissions</a:t>
            </a:r>
          </a:p>
          <a:p>
            <a:pPr marL="742950" lvl="1" indent="-285750">
              <a:buFont typeface="Courier New" panose="02070309020205020404" pitchFamily="49" charset="0"/>
              <a:buChar char="o"/>
            </a:pPr>
            <a:r>
              <a:rPr lang="en-US" dirty="0"/>
              <a:t>Especially if mailing, most mail is received 3 to 5 days after mailed </a:t>
            </a:r>
          </a:p>
          <a:p>
            <a:pPr marL="742950" lvl="2" indent="-285750">
              <a:buFont typeface="Courier New" panose="02070309020205020404" pitchFamily="49" charset="0"/>
              <a:buChar char="o"/>
            </a:pPr>
            <a:r>
              <a:rPr lang="en-US" dirty="0"/>
              <a:t>Do not submit forms with a past date</a:t>
            </a:r>
          </a:p>
          <a:p>
            <a:pPr marL="742950" lvl="2" indent="-285750">
              <a:buFont typeface="Courier New" panose="02070309020205020404" pitchFamily="49" charset="0"/>
              <a:buChar char="o"/>
            </a:pPr>
            <a:r>
              <a:rPr lang="en-US" dirty="0"/>
              <a:t>New Email Criteria – Steps to Expedite Service</a:t>
            </a:r>
          </a:p>
          <a:p>
            <a:pPr marL="742950" lvl="2" indent="-285750">
              <a:buFont typeface="Courier New" panose="02070309020205020404" pitchFamily="49" charset="0"/>
              <a:buChar char="o"/>
            </a:pPr>
            <a:r>
              <a:rPr lang="en-US" dirty="0"/>
              <a:t>Email: </a:t>
            </a:r>
            <a:r>
              <a:rPr lang="en-US" dirty="0">
                <a:solidFill>
                  <a:schemeClr val="accent1">
                    <a:lumMod val="75000"/>
                  </a:schemeClr>
                </a:solidFill>
                <a:hlinkClick r:id="rId3">
                  <a:extLst>
                    <a:ext uri="{A12FA001-AC4F-418D-AE19-62706E023703}">
                      <ahyp:hlinkClr xmlns:ahyp="http://schemas.microsoft.com/office/drawing/2018/hyperlinkcolor" val="tx"/>
                    </a:ext>
                  </a:extLst>
                </a:hlinkClick>
              </a:rPr>
              <a:t>tax.nonres713@tax.ri.gov</a:t>
            </a:r>
            <a:r>
              <a:rPr lang="en-US" dirty="0">
                <a:solidFill>
                  <a:schemeClr val="accent1">
                    <a:lumMod val="75000"/>
                  </a:schemeClr>
                </a:solidFill>
              </a:rPr>
              <a:t> </a:t>
            </a:r>
            <a:r>
              <a:rPr lang="en-US" dirty="0"/>
              <a:t>or fax to 401-574-8919</a:t>
            </a:r>
          </a:p>
          <a:p>
            <a:pPr marL="742950" lvl="1" indent="-285750">
              <a:buFont typeface="Courier New" panose="02070309020205020404" pitchFamily="49" charset="0"/>
              <a:buChar char="o"/>
            </a:pPr>
            <a:r>
              <a:rPr lang="en-US" dirty="0"/>
              <a:t>Always include the name of the seller and the property address </a:t>
            </a:r>
          </a:p>
          <a:p>
            <a:pPr marL="742950" lvl="1" indent="-285750">
              <a:buFont typeface="Courier New" panose="02070309020205020404" pitchFamily="49" charset="0"/>
              <a:buChar char="o"/>
            </a:pPr>
            <a:r>
              <a:rPr lang="en-US" dirty="0"/>
              <a:t>Remittances that require payment cannot be emailed</a:t>
            </a:r>
          </a:p>
          <a:p>
            <a:pPr marL="742950" lvl="1" indent="-285750">
              <a:buFont typeface="Courier New" panose="02070309020205020404" pitchFamily="49" charset="0"/>
              <a:buChar char="o"/>
            </a:pPr>
            <a:r>
              <a:rPr lang="en-US" dirty="0"/>
              <a:t>Complete forms entirely</a:t>
            </a:r>
          </a:p>
          <a:p>
            <a:pPr marL="285750" indent="-285750">
              <a:buFont typeface="Arial" panose="020B0604020202020204" pitchFamily="34" charset="0"/>
              <a:buChar char="•"/>
            </a:pPr>
            <a:r>
              <a:rPr lang="en-US" dirty="0"/>
              <a:t>Important Links </a:t>
            </a:r>
          </a:p>
          <a:p>
            <a:pPr marL="742950" lvl="1" indent="-285750">
              <a:buFont typeface="Courier New" panose="02070309020205020404" pitchFamily="49" charset="0"/>
              <a:buChar char="o"/>
            </a:pPr>
            <a:r>
              <a:rPr lang="en-US" dirty="0">
                <a:hlinkClick r:id="rId4"/>
              </a:rPr>
              <a:t>http://www.tax.ri.gov/taxforms/nrrewh.php</a:t>
            </a:r>
            <a:endParaRPr lang="en-US" dirty="0"/>
          </a:p>
          <a:p>
            <a:pPr marL="742950" lvl="1" indent="-285750">
              <a:buFont typeface="Courier New" panose="02070309020205020404" pitchFamily="49" charset="0"/>
              <a:buChar char="o"/>
            </a:pPr>
            <a:r>
              <a:rPr lang="en-US" dirty="0">
                <a:hlinkClick r:id="rId5"/>
              </a:rPr>
              <a:t>http://www.tax.ri.gov/Advisory/ADV_2020_40.pdf</a:t>
            </a:r>
            <a:r>
              <a:rPr lang="en-US" dirty="0"/>
              <a:t>--Advisory regarding electronic signature submission </a:t>
            </a:r>
          </a:p>
          <a:p>
            <a:pPr lvl="2"/>
            <a:endParaRPr lang="en-ID" sz="2400" b="1" dirty="0">
              <a:latin typeface="Segoe UI Light" panose="020B0502040204020203" pitchFamily="34" charset="0"/>
              <a:cs typeface="Segoe UI Light" panose="020B0502040204020203" pitchFamily="34" charset="0"/>
            </a:endParaRPr>
          </a:p>
          <a:p>
            <a:pPr lvl="2" algn="ctr"/>
            <a:endParaRPr lang="en-ID" sz="2400" b="1" dirty="0">
              <a:latin typeface="Segoe UI Light" panose="020B0502040204020203" pitchFamily="34" charset="0"/>
              <a:cs typeface="Segoe UI Light" panose="020B0502040204020203" pitchFamily="34" charset="0"/>
            </a:endParaRPr>
          </a:p>
          <a:p>
            <a:pPr lvl="2"/>
            <a:endParaRPr lang="en-ID" sz="2400" b="1" dirty="0">
              <a:latin typeface="Segoe UI Light" panose="020B0502040204020203" pitchFamily="34" charset="0"/>
              <a:cs typeface="Segoe UI Light" panose="020B0502040204020203" pitchFamily="34" charset="0"/>
            </a:endParaRPr>
          </a:p>
          <a:p>
            <a:pPr marL="1257300" lvl="2" indent="-342900">
              <a:buFont typeface="Courier New" panose="02070309020205020404" pitchFamily="49" charset="0"/>
              <a:buChar char="o"/>
            </a:pPr>
            <a:endParaRPr lang="en-ID" sz="2400" b="1" dirty="0">
              <a:latin typeface="Segoe UI Light" panose="020B0502040204020203" pitchFamily="34" charset="0"/>
              <a:cs typeface="Segoe UI Light" panose="020B0502040204020203" pitchFamily="34" charset="0"/>
            </a:endParaRPr>
          </a:p>
          <a:p>
            <a:pPr marL="1257300" lvl="2" indent="-342900">
              <a:buFont typeface="Courier New" panose="02070309020205020404" pitchFamily="49" charset="0"/>
              <a:buChar char="o"/>
            </a:pPr>
            <a:endParaRPr lang="en-ID" sz="2400" b="1" dirty="0">
              <a:latin typeface="Segoe UI Light" panose="020B0502040204020203" pitchFamily="34" charset="0"/>
              <a:cs typeface="Segoe UI Light" panose="020B0502040204020203" pitchFamily="34" charset="0"/>
            </a:endParaRPr>
          </a:p>
          <a:p>
            <a:pPr marL="342900" indent="-342900">
              <a:buFont typeface="Arial" panose="020B0604020202020204" pitchFamily="34" charset="0"/>
              <a:buChar char="•"/>
            </a:pPr>
            <a:endParaRPr lang="en-ID" sz="2000" b="1" dirty="0">
              <a:latin typeface="Segoe UI Light" panose="020B0502040204020203" pitchFamily="34" charset="0"/>
              <a:cs typeface="Segoe UI Light" panose="020B0502040204020203" pitchFamily="34" charset="0"/>
            </a:endParaRPr>
          </a:p>
        </p:txBody>
      </p:sp>
    </p:spTree>
    <p:extLst>
      <p:ext uri="{BB962C8B-B14F-4D97-AF65-F5344CB8AC3E}">
        <p14:creationId xmlns:p14="http://schemas.microsoft.com/office/powerpoint/2010/main" val="93341454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07D381-05F1-4403-B583-A896CF8076B9}"/>
              </a:ext>
            </a:extLst>
          </p:cNvPr>
          <p:cNvSpPr>
            <a:spLocks noGrp="1"/>
          </p:cNvSpPr>
          <p:nvPr>
            <p:ph type="title"/>
          </p:nvPr>
        </p:nvSpPr>
        <p:spPr>
          <a:xfrm>
            <a:off x="344325" y="297517"/>
            <a:ext cx="9637164" cy="692751"/>
          </a:xfrm>
        </p:spPr>
        <p:txBody>
          <a:bodyPr>
            <a:normAutofit/>
          </a:bodyPr>
          <a:lstStyle/>
          <a:p>
            <a:pPr algn="ctr"/>
            <a:r>
              <a:rPr lang="en-US" sz="2800" dirty="0"/>
              <a:t>Tax Assessment and Review</a:t>
            </a:r>
          </a:p>
        </p:txBody>
      </p:sp>
      <p:sp>
        <p:nvSpPr>
          <p:cNvPr id="5" name="Slide Number Placeholder 4">
            <a:extLst>
              <a:ext uri="{FF2B5EF4-FFF2-40B4-BE49-F238E27FC236}">
                <a16:creationId xmlns:a16="http://schemas.microsoft.com/office/drawing/2014/main" id="{A1CAA9ED-F54B-42F3-8B8D-0C92269E7314}"/>
              </a:ext>
            </a:extLst>
          </p:cNvPr>
          <p:cNvSpPr>
            <a:spLocks noGrp="1"/>
          </p:cNvSpPr>
          <p:nvPr>
            <p:ph type="sldNum" sz="quarter" idx="12"/>
          </p:nvPr>
        </p:nvSpPr>
        <p:spPr/>
        <p:txBody>
          <a:bodyPr/>
          <a:lstStyle/>
          <a:p>
            <a:r>
              <a:rPr lang="en-US" dirty="0"/>
              <a:t>Slide </a:t>
            </a:r>
            <a:fld id="{9CEF2F22-5709-41C3-8EB7-7BEDBFD473CC}" type="slidenum">
              <a:rPr lang="en-US" smtClean="0"/>
              <a:pPr/>
              <a:t>26</a:t>
            </a:fld>
            <a:endParaRPr lang="en-US" dirty="0"/>
          </a:p>
        </p:txBody>
      </p:sp>
      <p:sp>
        <p:nvSpPr>
          <p:cNvPr id="13" name="TextBox 12">
            <a:extLst>
              <a:ext uri="{FF2B5EF4-FFF2-40B4-BE49-F238E27FC236}">
                <a16:creationId xmlns:a16="http://schemas.microsoft.com/office/drawing/2014/main" id="{E8EC37BD-6344-4290-B912-FBAFE500C6CA}"/>
              </a:ext>
            </a:extLst>
          </p:cNvPr>
          <p:cNvSpPr txBox="1"/>
          <p:nvPr/>
        </p:nvSpPr>
        <p:spPr>
          <a:xfrm>
            <a:off x="801629" y="1289806"/>
            <a:ext cx="10393959" cy="4709341"/>
          </a:xfrm>
          <a:prstGeom prst="rect">
            <a:avLst/>
          </a:prstGeom>
          <a:noFill/>
        </p:spPr>
        <p:txBody>
          <a:bodyPr wrap="square" lIns="0" tIns="0" rIns="0" bIns="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algn="ctr">
              <a:spcBef>
                <a:spcPts val="0"/>
              </a:spcBef>
              <a:spcAft>
                <a:spcPts val="0"/>
              </a:spcAft>
            </a:pPr>
            <a:r>
              <a:rPr lang="en-US" sz="2400" b="1" dirty="0">
                <a:effectLst/>
                <a:latin typeface="Calibri" panose="020F0502020204030204" pitchFamily="34" charset="0"/>
                <a:ea typeface="Calibri" panose="020F0502020204030204" pitchFamily="34" charset="0"/>
                <a:cs typeface="Calibri" panose="020F0502020204030204" pitchFamily="34" charset="0"/>
              </a:rPr>
              <a:t>Income Requests</a:t>
            </a:r>
          </a:p>
          <a:p>
            <a:pPr marL="0" marR="0">
              <a:spcBef>
                <a:spcPts val="0"/>
              </a:spcBef>
              <a:spcAft>
                <a:spcPts val="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endParaRPr lang="en-US" sz="1800" dirty="0">
              <a:effectLst/>
              <a:latin typeface="Calibri" panose="020F0502020204030204" pitchFamily="34" charset="0"/>
              <a:ea typeface="Calibri" panose="020F0502020204030204" pitchFamily="34" charset="0"/>
            </a:endParaRPr>
          </a:p>
          <a:p>
            <a:pPr marL="285750" marR="0" indent="-285750">
              <a:spcBef>
                <a:spcPts val="0"/>
              </a:spcBef>
              <a:spcAft>
                <a:spcPts val="0"/>
              </a:spcAft>
              <a:buFont typeface="Arial" panose="020B0604020202020204" pitchFamily="34" charset="0"/>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Penalty Waivers</a:t>
            </a:r>
            <a:endParaRPr lang="en-US" sz="1800" dirty="0">
              <a:effectLst/>
              <a:latin typeface="Calibri" panose="020F0502020204030204" pitchFamily="34" charset="0"/>
              <a:ea typeface="Calibri" panose="020F0502020204030204" pitchFamily="34" charset="0"/>
            </a:endParaRPr>
          </a:p>
          <a:p>
            <a:pPr marL="800100" lvl="1" indent="-342900">
              <a:buFont typeface="Arial" panose="020B0604020202020204" pitchFamily="34" charset="0"/>
              <a:buChar char="•"/>
            </a:pPr>
            <a:r>
              <a:rPr lang="en-US" dirty="0">
                <a:effectLst/>
                <a:latin typeface="Calibri" panose="020F0502020204030204" pitchFamily="34" charset="0"/>
                <a:ea typeface="Calibri" panose="020F0502020204030204" pitchFamily="34" charset="0"/>
                <a:cs typeface="Times New Roman" panose="02020603050405020304" pitchFamily="18" charset="0"/>
              </a:rPr>
              <a:t>Requests should be in writing and all balances should be paid in full less the penalty</a:t>
            </a:r>
          </a:p>
          <a:p>
            <a:pPr marL="800100" lvl="1" indent="-342900">
              <a:buFont typeface="Arial" panose="020B0604020202020204" pitchFamily="34" charset="0"/>
              <a:buChar char="•"/>
            </a:pPr>
            <a:r>
              <a:rPr lang="en-US" dirty="0">
                <a:latin typeface="Calibri" panose="020F0502020204030204" pitchFamily="34" charset="0"/>
                <a:ea typeface="Calibri" panose="020F0502020204030204" pitchFamily="34" charset="0"/>
                <a:cs typeface="Times New Roman" panose="02020603050405020304" pitchFamily="18" charset="0"/>
              </a:rPr>
              <a:t>Allow at least 30 days to process</a:t>
            </a:r>
          </a:p>
          <a:p>
            <a:pPr marL="800100" lvl="1" indent="-342900">
              <a:buFont typeface="Arial" panose="020B0604020202020204" pitchFamily="34" charset="0"/>
              <a:buChar char="•"/>
            </a:pPr>
            <a:r>
              <a:rPr lang="en-US" dirty="0">
                <a:latin typeface="Calibri" panose="020F0502020204030204" pitchFamily="34" charset="0"/>
                <a:ea typeface="Calibri" panose="020F0502020204030204" pitchFamily="34" charset="0"/>
                <a:cs typeface="Times New Roman" panose="02020603050405020304" pitchFamily="18" charset="0"/>
              </a:rPr>
              <a:t>Notification will be sent to the taxpayer once processed</a:t>
            </a:r>
          </a:p>
          <a:p>
            <a:pPr marL="800100" lvl="1" indent="-342900">
              <a:buFont typeface="Arial" panose="020B0604020202020204" pitchFamily="34" charset="0"/>
              <a:buChar char="•"/>
            </a:pPr>
            <a:endParaRPr lang="en-US" dirty="0">
              <a:effectLst/>
              <a:latin typeface="Calibri" panose="020F0502020204030204" pitchFamily="34" charset="0"/>
              <a:ea typeface="Calibri" panose="020F0502020204030204" pitchFamily="34" charset="0"/>
            </a:endParaRPr>
          </a:p>
          <a:p>
            <a:pPr marL="285750" marR="0" indent="-285750">
              <a:spcBef>
                <a:spcPts val="0"/>
              </a:spcBef>
              <a:spcAft>
                <a:spcPts val="0"/>
              </a:spcAft>
              <a:buFont typeface="Arial" panose="020B0604020202020204" pitchFamily="34" charset="0"/>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Requests for Information</a:t>
            </a:r>
          </a:p>
          <a:p>
            <a:pPr marL="742950" lvl="1" indent="-285750">
              <a:buFont typeface="Arial" panose="020B0604020202020204" pitchFamily="34" charset="0"/>
              <a:buChar char="•"/>
            </a:pPr>
            <a:r>
              <a:rPr lang="en-US" dirty="0">
                <a:effectLst/>
                <a:latin typeface="Calibri" panose="020F0502020204030204" pitchFamily="34" charset="0"/>
                <a:ea typeface="Calibri" panose="020F0502020204030204" pitchFamily="34" charset="0"/>
                <a:cs typeface="Times New Roman" panose="02020603050405020304" pitchFamily="18" charset="0"/>
              </a:rPr>
              <a:t>Responses should be received within 20 days of request</a:t>
            </a:r>
          </a:p>
          <a:p>
            <a:pPr marL="742950" lvl="1" indent="-285750">
              <a:buFont typeface="Arial" panose="020B0604020202020204" pitchFamily="34" charset="0"/>
              <a:buChar char="•"/>
            </a:pPr>
            <a:r>
              <a:rPr lang="en-US" dirty="0">
                <a:latin typeface="Calibri" panose="020F0502020204030204" pitchFamily="34" charset="0"/>
                <a:ea typeface="Calibri" panose="020F0502020204030204" pitchFamily="34" charset="0"/>
                <a:cs typeface="Times New Roman" panose="02020603050405020304" pitchFamily="18" charset="0"/>
              </a:rPr>
              <a:t>Documentation can be mailed, emailed, faxed, or submitted through drop box</a:t>
            </a:r>
          </a:p>
          <a:p>
            <a:pPr marL="742950" lvl="1" indent="-285750">
              <a:buFont typeface="Arial" panose="020B0604020202020204" pitchFamily="34" charset="0"/>
              <a:buChar char="•"/>
            </a:pPr>
            <a:r>
              <a:rPr lang="en-US" dirty="0">
                <a:effectLst/>
                <a:latin typeface="Calibri" panose="020F0502020204030204" pitchFamily="34" charset="0"/>
                <a:ea typeface="Calibri" panose="020F0502020204030204" pitchFamily="34" charset="0"/>
                <a:cs typeface="Times New Roman" panose="02020603050405020304" pitchFamily="18" charset="0"/>
              </a:rPr>
              <a:t>Email or fax encouraged, as it allows for proof of receipt</a:t>
            </a:r>
          </a:p>
          <a:p>
            <a:pPr marL="742950" lvl="1" indent="-285750">
              <a:buFont typeface="Arial" panose="020B0604020202020204" pitchFamily="34" charset="0"/>
              <a:buChar char="•"/>
            </a:pPr>
            <a:r>
              <a:rPr lang="en-US" dirty="0">
                <a:latin typeface="Calibri" panose="020F0502020204030204" pitchFamily="34" charset="0"/>
                <a:ea typeface="Calibri" panose="020F0502020204030204" pitchFamily="34" charset="0"/>
                <a:cs typeface="Times New Roman" panose="02020603050405020304" pitchFamily="18" charset="0"/>
              </a:rPr>
              <a:t>Once response is submitted, please allow 5 business days before checking the status</a:t>
            </a:r>
          </a:p>
          <a:p>
            <a:pPr marL="742950" lvl="1" indent="-285750">
              <a:buFont typeface="Arial" panose="020B0604020202020204" pitchFamily="34" charset="0"/>
              <a:buChar char="•"/>
            </a:pPr>
            <a:r>
              <a:rPr lang="en-US" dirty="0">
                <a:effectLst/>
                <a:latin typeface="Calibri" panose="020F0502020204030204" pitchFamily="34" charset="0"/>
                <a:ea typeface="Calibri" panose="020F0502020204030204" pitchFamily="34" charset="0"/>
                <a:cs typeface="Times New Roman" panose="02020603050405020304" pitchFamily="18" charset="0"/>
              </a:rPr>
              <a:t>Only send copies, we are not responsible for original</a:t>
            </a:r>
            <a:r>
              <a:rPr lang="en-US" dirty="0">
                <a:latin typeface="Calibri" panose="020F0502020204030204" pitchFamily="34" charset="0"/>
                <a:ea typeface="Calibri" panose="020F0502020204030204" pitchFamily="34" charset="0"/>
                <a:cs typeface="Times New Roman" panose="02020603050405020304" pitchFamily="18" charset="0"/>
              </a:rPr>
              <a:t>s sent via mail</a:t>
            </a:r>
            <a:endParaRPr lang="en-US" dirty="0">
              <a:effectLst/>
              <a:latin typeface="Calibri" panose="020F0502020204030204" pitchFamily="34" charset="0"/>
              <a:ea typeface="Calibri" panose="020F0502020204030204" pitchFamily="34" charset="0"/>
            </a:endParaRPr>
          </a:p>
          <a:p>
            <a:pPr marL="1257300" lvl="2" indent="-342900">
              <a:buFont typeface="Courier New" panose="02070309020205020404" pitchFamily="49" charset="0"/>
              <a:buChar char="o"/>
            </a:pPr>
            <a:endParaRPr lang="en-ID" sz="2400" b="1" dirty="0">
              <a:latin typeface="Segoe UI Light" panose="020B0502040204020203" pitchFamily="34" charset="0"/>
              <a:cs typeface="Segoe UI Light" panose="020B0502040204020203" pitchFamily="34" charset="0"/>
            </a:endParaRPr>
          </a:p>
          <a:p>
            <a:pPr marL="1257300" lvl="2" indent="-342900">
              <a:buFont typeface="Courier New" panose="02070309020205020404" pitchFamily="49" charset="0"/>
              <a:buChar char="o"/>
            </a:pPr>
            <a:endParaRPr lang="en-ID" sz="2400" b="1" dirty="0">
              <a:latin typeface="Segoe UI Light" panose="020B0502040204020203" pitchFamily="34" charset="0"/>
              <a:cs typeface="Segoe UI Light" panose="020B0502040204020203" pitchFamily="34" charset="0"/>
            </a:endParaRPr>
          </a:p>
          <a:p>
            <a:pPr marL="342900" indent="-342900">
              <a:buFont typeface="Arial" panose="020B0604020202020204" pitchFamily="34" charset="0"/>
              <a:buChar char="•"/>
            </a:pPr>
            <a:endParaRPr lang="en-ID" sz="2000" b="1" dirty="0">
              <a:latin typeface="Segoe UI Light" panose="020B0502040204020203" pitchFamily="34" charset="0"/>
              <a:cs typeface="Segoe UI Light" panose="020B0502040204020203" pitchFamily="34" charset="0"/>
            </a:endParaRPr>
          </a:p>
        </p:txBody>
      </p:sp>
    </p:spTree>
    <p:extLst>
      <p:ext uri="{BB962C8B-B14F-4D97-AF65-F5344CB8AC3E}">
        <p14:creationId xmlns:p14="http://schemas.microsoft.com/office/powerpoint/2010/main" val="236372692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07D381-05F1-4403-B583-A896CF8076B9}"/>
              </a:ext>
            </a:extLst>
          </p:cNvPr>
          <p:cNvSpPr>
            <a:spLocks noGrp="1"/>
          </p:cNvSpPr>
          <p:nvPr>
            <p:ph type="title"/>
          </p:nvPr>
        </p:nvSpPr>
        <p:spPr>
          <a:xfrm>
            <a:off x="344325" y="297517"/>
            <a:ext cx="9637164" cy="692751"/>
          </a:xfrm>
        </p:spPr>
        <p:txBody>
          <a:bodyPr>
            <a:normAutofit/>
          </a:bodyPr>
          <a:lstStyle/>
          <a:p>
            <a:pPr algn="ctr"/>
            <a:r>
              <a:rPr lang="en-US" sz="2800" dirty="0"/>
              <a:t>Tax Assessment and Review</a:t>
            </a:r>
          </a:p>
        </p:txBody>
      </p:sp>
      <p:sp>
        <p:nvSpPr>
          <p:cNvPr id="5" name="Slide Number Placeholder 4">
            <a:extLst>
              <a:ext uri="{FF2B5EF4-FFF2-40B4-BE49-F238E27FC236}">
                <a16:creationId xmlns:a16="http://schemas.microsoft.com/office/drawing/2014/main" id="{A1CAA9ED-F54B-42F3-8B8D-0C92269E7314}"/>
              </a:ext>
            </a:extLst>
          </p:cNvPr>
          <p:cNvSpPr>
            <a:spLocks noGrp="1"/>
          </p:cNvSpPr>
          <p:nvPr>
            <p:ph type="sldNum" sz="quarter" idx="12"/>
          </p:nvPr>
        </p:nvSpPr>
        <p:spPr/>
        <p:txBody>
          <a:bodyPr/>
          <a:lstStyle/>
          <a:p>
            <a:r>
              <a:rPr lang="en-US" dirty="0"/>
              <a:t>Slide </a:t>
            </a:r>
            <a:fld id="{9CEF2F22-5709-41C3-8EB7-7BEDBFD473CC}" type="slidenum">
              <a:rPr lang="en-US" smtClean="0"/>
              <a:pPr/>
              <a:t>27</a:t>
            </a:fld>
            <a:endParaRPr lang="en-US" dirty="0"/>
          </a:p>
        </p:txBody>
      </p:sp>
      <p:sp>
        <p:nvSpPr>
          <p:cNvPr id="13" name="TextBox 12">
            <a:extLst>
              <a:ext uri="{FF2B5EF4-FFF2-40B4-BE49-F238E27FC236}">
                <a16:creationId xmlns:a16="http://schemas.microsoft.com/office/drawing/2014/main" id="{E8EC37BD-6344-4290-B912-FBAFE500C6CA}"/>
              </a:ext>
            </a:extLst>
          </p:cNvPr>
          <p:cNvSpPr txBox="1"/>
          <p:nvPr/>
        </p:nvSpPr>
        <p:spPr>
          <a:xfrm>
            <a:off x="1765004" y="1976470"/>
            <a:ext cx="8123275" cy="3020832"/>
          </a:xfrm>
          <a:prstGeom prst="rect">
            <a:avLst/>
          </a:prstGeom>
          <a:noFill/>
        </p:spPr>
        <p:txBody>
          <a:bodyPr wrap="square" lIns="0" tIns="0" rIns="0" bIns="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ID" sz="1400" dirty="0">
              <a:latin typeface="Segoe UI Light" panose="020B0502040204020203" pitchFamily="34" charset="0"/>
              <a:cs typeface="Segoe UI Light" panose="020B0502040204020203" pitchFamily="34" charset="0"/>
            </a:endParaRPr>
          </a:p>
          <a:p>
            <a:pPr algn="ctr"/>
            <a:endParaRPr lang="en-ID" sz="2800" b="1" dirty="0">
              <a:latin typeface="Segoe UI Light" panose="020B0502040204020203" pitchFamily="34" charset="0"/>
              <a:cs typeface="Segoe UI Light" panose="020B0502040204020203" pitchFamily="34" charset="0"/>
            </a:endParaRPr>
          </a:p>
          <a:p>
            <a:pPr algn="ctr"/>
            <a:r>
              <a:rPr lang="en-ID" sz="2800" b="1" dirty="0">
                <a:latin typeface="Segoe UI Light" panose="020B0502040204020203" pitchFamily="34" charset="0"/>
                <a:cs typeface="Segoe UI Light" panose="020B0502040204020203" pitchFamily="34" charset="0"/>
              </a:rPr>
              <a:t>Theriza Salib-Iafrate</a:t>
            </a:r>
          </a:p>
          <a:p>
            <a:pPr algn="ctr"/>
            <a:r>
              <a:rPr lang="en-ID" sz="2800" b="1" dirty="0">
                <a:latin typeface="Segoe UI Light" panose="020B0502040204020203" pitchFamily="34" charset="0"/>
                <a:cs typeface="Segoe UI Light" panose="020B0502040204020203" pitchFamily="34" charset="0"/>
              </a:rPr>
              <a:t>Chief Revenue Agent</a:t>
            </a:r>
          </a:p>
          <a:p>
            <a:pPr algn="ctr"/>
            <a:r>
              <a:rPr lang="en-ID" sz="2800" b="1" dirty="0">
                <a:latin typeface="Segoe UI Light" panose="020B0502040204020203" pitchFamily="34" charset="0"/>
                <a:cs typeface="Segoe UI Light" panose="020B0502040204020203" pitchFamily="34" charset="0"/>
              </a:rPr>
              <a:t>Excise and Estate Tax Section</a:t>
            </a:r>
            <a:endParaRPr lang="en-ID" sz="2400" b="1" dirty="0">
              <a:latin typeface="Segoe UI Light" panose="020B0502040204020203" pitchFamily="34" charset="0"/>
              <a:cs typeface="Segoe UI Light" panose="020B0502040204020203" pitchFamily="34" charset="0"/>
            </a:endParaRPr>
          </a:p>
          <a:p>
            <a:endParaRPr lang="en-ID" sz="2400" b="1" dirty="0">
              <a:latin typeface="Segoe UI Light" panose="020B0502040204020203" pitchFamily="34" charset="0"/>
              <a:cs typeface="Segoe UI Light" panose="020B0502040204020203" pitchFamily="34" charset="0"/>
            </a:endParaRPr>
          </a:p>
          <a:p>
            <a:pPr marL="342900" indent="-342900">
              <a:buFont typeface="Arial" panose="020B0604020202020204" pitchFamily="34" charset="0"/>
              <a:buChar char="•"/>
            </a:pPr>
            <a:endParaRPr lang="en-ID" sz="2400" b="1" dirty="0">
              <a:latin typeface="Segoe UI Light" panose="020B0502040204020203" pitchFamily="34" charset="0"/>
              <a:cs typeface="Segoe UI Light" panose="020B0502040204020203" pitchFamily="34" charset="0"/>
            </a:endParaRPr>
          </a:p>
          <a:p>
            <a:pPr marL="342900" indent="-342900">
              <a:buFont typeface="Arial" panose="020B0604020202020204" pitchFamily="34" charset="0"/>
              <a:buChar char="•"/>
            </a:pPr>
            <a:endParaRPr lang="en-ID" sz="2000" b="1" dirty="0">
              <a:latin typeface="Segoe UI Light" panose="020B0502040204020203" pitchFamily="34" charset="0"/>
              <a:cs typeface="Segoe UI Light" panose="020B0502040204020203" pitchFamily="34" charset="0"/>
            </a:endParaRPr>
          </a:p>
        </p:txBody>
      </p:sp>
      <p:graphicFrame>
        <p:nvGraphicFramePr>
          <p:cNvPr id="14" name="Chart 13">
            <a:extLst>
              <a:ext uri="{FF2B5EF4-FFF2-40B4-BE49-F238E27FC236}">
                <a16:creationId xmlns:a16="http://schemas.microsoft.com/office/drawing/2014/main" id="{B7BCEF8C-B238-4921-B7EB-F42516B2697C}"/>
              </a:ext>
            </a:extLst>
          </p:cNvPr>
          <p:cNvGraphicFramePr/>
          <p:nvPr/>
        </p:nvGraphicFramePr>
        <p:xfrm>
          <a:off x="7857866" y="1976470"/>
          <a:ext cx="4247245" cy="3891262"/>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4631833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07D381-05F1-4403-B583-A896CF8076B9}"/>
              </a:ext>
            </a:extLst>
          </p:cNvPr>
          <p:cNvSpPr>
            <a:spLocks noGrp="1"/>
          </p:cNvSpPr>
          <p:nvPr>
            <p:ph type="title"/>
          </p:nvPr>
        </p:nvSpPr>
        <p:spPr>
          <a:xfrm>
            <a:off x="344325" y="297517"/>
            <a:ext cx="9637164" cy="692751"/>
          </a:xfrm>
        </p:spPr>
        <p:txBody>
          <a:bodyPr>
            <a:normAutofit/>
          </a:bodyPr>
          <a:lstStyle/>
          <a:p>
            <a:pPr algn="ctr"/>
            <a:r>
              <a:rPr lang="en-US" sz="2800" dirty="0"/>
              <a:t>Tax Assessment and Review</a:t>
            </a:r>
          </a:p>
        </p:txBody>
      </p:sp>
      <p:sp>
        <p:nvSpPr>
          <p:cNvPr id="5" name="Slide Number Placeholder 4">
            <a:extLst>
              <a:ext uri="{FF2B5EF4-FFF2-40B4-BE49-F238E27FC236}">
                <a16:creationId xmlns:a16="http://schemas.microsoft.com/office/drawing/2014/main" id="{A1CAA9ED-F54B-42F3-8B8D-0C92269E7314}"/>
              </a:ext>
            </a:extLst>
          </p:cNvPr>
          <p:cNvSpPr>
            <a:spLocks noGrp="1"/>
          </p:cNvSpPr>
          <p:nvPr>
            <p:ph type="sldNum" sz="quarter" idx="12"/>
          </p:nvPr>
        </p:nvSpPr>
        <p:spPr/>
        <p:txBody>
          <a:bodyPr/>
          <a:lstStyle/>
          <a:p>
            <a:r>
              <a:rPr lang="en-US" dirty="0"/>
              <a:t>Slide </a:t>
            </a:r>
            <a:fld id="{9CEF2F22-5709-41C3-8EB7-7BEDBFD473CC}" type="slidenum">
              <a:rPr lang="en-US" smtClean="0"/>
              <a:pPr/>
              <a:t>28</a:t>
            </a:fld>
            <a:endParaRPr lang="en-US" dirty="0"/>
          </a:p>
        </p:txBody>
      </p:sp>
      <p:sp>
        <p:nvSpPr>
          <p:cNvPr id="13" name="TextBox 12">
            <a:extLst>
              <a:ext uri="{FF2B5EF4-FFF2-40B4-BE49-F238E27FC236}">
                <a16:creationId xmlns:a16="http://schemas.microsoft.com/office/drawing/2014/main" id="{E8EC37BD-6344-4290-B912-FBAFE500C6CA}"/>
              </a:ext>
            </a:extLst>
          </p:cNvPr>
          <p:cNvSpPr txBox="1"/>
          <p:nvPr/>
        </p:nvSpPr>
        <p:spPr>
          <a:xfrm>
            <a:off x="734517" y="1222695"/>
            <a:ext cx="10393959" cy="4792211"/>
          </a:xfrm>
          <a:prstGeom prst="rect">
            <a:avLst/>
          </a:prstGeom>
          <a:noFill/>
        </p:spPr>
        <p:txBody>
          <a:bodyPr wrap="square" lIns="0" tIns="0" rIns="0" bIns="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2" algn="ctr"/>
            <a:endParaRPr lang="en-ID" sz="2000" b="1" dirty="0">
              <a:latin typeface="Segoe UI Light" panose="020B0502040204020203" pitchFamily="34" charset="0"/>
              <a:cs typeface="Segoe UI Light" panose="020B0502040204020203" pitchFamily="34" charset="0"/>
            </a:endParaRPr>
          </a:p>
          <a:p>
            <a:pPr lvl="2" algn="ctr"/>
            <a:r>
              <a:rPr lang="en-ID" sz="2400" b="1" dirty="0">
                <a:cs typeface="Segoe UI Light" panose="020B0502040204020203" pitchFamily="34" charset="0"/>
              </a:rPr>
              <a:t>Sales Tax Permit Fee Eliminated</a:t>
            </a:r>
          </a:p>
          <a:p>
            <a:pPr marL="287338" lvl="1" indent="-285750">
              <a:buFont typeface="Arial" panose="020B0604020202020204" pitchFamily="34" charset="0"/>
              <a:buChar char="•"/>
            </a:pPr>
            <a:r>
              <a:rPr lang="en-US" sz="2400" dirty="0"/>
              <a:t>Effective for July 1, 2022</a:t>
            </a:r>
          </a:p>
          <a:p>
            <a:pPr marL="744538" lvl="2" indent="-285750">
              <a:buFont typeface="Arial" panose="020B0604020202020204" pitchFamily="34" charset="0"/>
              <a:buChar char="•"/>
            </a:pPr>
            <a:r>
              <a:rPr lang="en-US" sz="2400" dirty="0"/>
              <a:t>The submission of an application to make sales are retail is still required but at no charge for period after 07/01/22. The $10 fee is still required for new permit applications prior to 07/01/22</a:t>
            </a:r>
          </a:p>
          <a:p>
            <a:pPr marL="744538" lvl="2" indent="-285750">
              <a:buFont typeface="Arial" panose="020B0604020202020204" pitchFamily="34" charset="0"/>
              <a:buChar char="•"/>
            </a:pPr>
            <a:r>
              <a:rPr lang="en-US" sz="2400" dirty="0"/>
              <a:t>Permit renewal forms are still required but the fee is not</a:t>
            </a:r>
          </a:p>
          <a:p>
            <a:pPr marL="744538" lvl="2" indent="-285750">
              <a:buFont typeface="Arial" panose="020B0604020202020204" pitchFamily="34" charset="0"/>
              <a:buChar char="•"/>
            </a:pPr>
            <a:r>
              <a:rPr lang="en-US" sz="2400" dirty="0"/>
              <a:t>Renewal forms are still due by 02/01/22 and each February 1</a:t>
            </a:r>
            <a:r>
              <a:rPr lang="en-US" sz="2400" baseline="30000" dirty="0"/>
              <a:t>st</a:t>
            </a:r>
            <a:r>
              <a:rPr lang="en-US" sz="2400" dirty="0"/>
              <a:t> there after</a:t>
            </a:r>
          </a:p>
          <a:p>
            <a:pPr marL="744538" lvl="2" indent="-285750">
              <a:buFont typeface="Arial" panose="020B0604020202020204" pitchFamily="34" charset="0"/>
              <a:buChar char="•"/>
            </a:pPr>
            <a:r>
              <a:rPr lang="en-US" sz="2400" dirty="0"/>
              <a:t>Renewal forms will still be collected and are still part of the Division’s enforcement actions such as the Sales Block</a:t>
            </a:r>
          </a:p>
          <a:p>
            <a:pPr marL="744538" lvl="2" indent="-285750">
              <a:buFont typeface="Arial" panose="020B0604020202020204" pitchFamily="34" charset="0"/>
              <a:buChar char="•"/>
            </a:pPr>
            <a:r>
              <a:rPr lang="en-US" sz="2400" dirty="0"/>
              <a:t>The requirement to collect, file and pay sales tax remains in effect</a:t>
            </a:r>
          </a:p>
          <a:p>
            <a:pPr marL="744538" lvl="2" indent="-285750">
              <a:buFont typeface="Arial" panose="020B0604020202020204" pitchFamily="34" charset="0"/>
              <a:buChar char="•"/>
            </a:pPr>
            <a:r>
              <a:rPr lang="en-US" sz="2400" dirty="0"/>
              <a:t>The requirement to file an annual reconciliation, on or before January 31 of each year, remains in effect</a:t>
            </a:r>
          </a:p>
          <a:p>
            <a:pPr marL="287338" lvl="1" indent="-285750">
              <a:buFont typeface="Arial" panose="020B0604020202020204" pitchFamily="34" charset="0"/>
              <a:buChar char="•"/>
            </a:pPr>
            <a:endParaRPr lang="en-US" dirty="0"/>
          </a:p>
          <a:p>
            <a:pPr marL="287338" lvl="1" indent="-285750">
              <a:buFont typeface="Arial" panose="020B0604020202020204" pitchFamily="34" charset="0"/>
              <a:buChar char="•"/>
            </a:pPr>
            <a:endParaRPr lang="en-US" dirty="0"/>
          </a:p>
          <a:p>
            <a:pPr lvl="2"/>
            <a:endParaRPr lang="en-ID" sz="2400" b="1" dirty="0">
              <a:latin typeface="Segoe UI Light" panose="020B0502040204020203" pitchFamily="34" charset="0"/>
              <a:cs typeface="Segoe UI Light" panose="020B0502040204020203" pitchFamily="34" charset="0"/>
            </a:endParaRPr>
          </a:p>
          <a:p>
            <a:pPr lvl="2" algn="ctr"/>
            <a:endParaRPr lang="en-ID" sz="2400" b="1" dirty="0">
              <a:latin typeface="Segoe UI Light" panose="020B0502040204020203" pitchFamily="34" charset="0"/>
              <a:cs typeface="Segoe UI Light" panose="020B0502040204020203" pitchFamily="34" charset="0"/>
            </a:endParaRPr>
          </a:p>
          <a:p>
            <a:pPr lvl="2"/>
            <a:endParaRPr lang="en-ID" sz="2400" b="1" dirty="0">
              <a:latin typeface="Segoe UI Light" panose="020B0502040204020203" pitchFamily="34" charset="0"/>
              <a:cs typeface="Segoe UI Light" panose="020B0502040204020203" pitchFamily="34" charset="0"/>
            </a:endParaRPr>
          </a:p>
          <a:p>
            <a:pPr marL="1257300" lvl="2" indent="-342900">
              <a:buFont typeface="Courier New" panose="02070309020205020404" pitchFamily="49" charset="0"/>
              <a:buChar char="o"/>
            </a:pPr>
            <a:endParaRPr lang="en-ID" sz="2400" b="1" dirty="0">
              <a:latin typeface="Segoe UI Light" panose="020B0502040204020203" pitchFamily="34" charset="0"/>
              <a:cs typeface="Segoe UI Light" panose="020B0502040204020203" pitchFamily="34" charset="0"/>
            </a:endParaRPr>
          </a:p>
          <a:p>
            <a:pPr marL="1257300" lvl="2" indent="-342900">
              <a:buFont typeface="Courier New" panose="02070309020205020404" pitchFamily="49" charset="0"/>
              <a:buChar char="o"/>
            </a:pPr>
            <a:endParaRPr lang="en-ID" sz="2400" b="1" dirty="0">
              <a:latin typeface="Segoe UI Light" panose="020B0502040204020203" pitchFamily="34" charset="0"/>
              <a:cs typeface="Segoe UI Light" panose="020B0502040204020203" pitchFamily="34" charset="0"/>
            </a:endParaRPr>
          </a:p>
          <a:p>
            <a:pPr marL="342900" indent="-342900">
              <a:buFont typeface="Arial" panose="020B0604020202020204" pitchFamily="34" charset="0"/>
              <a:buChar char="•"/>
            </a:pPr>
            <a:endParaRPr lang="en-ID" sz="2000" b="1" dirty="0">
              <a:latin typeface="Segoe UI Light" panose="020B0502040204020203" pitchFamily="34" charset="0"/>
              <a:cs typeface="Segoe UI Light" panose="020B0502040204020203" pitchFamily="34" charset="0"/>
            </a:endParaRPr>
          </a:p>
        </p:txBody>
      </p:sp>
    </p:spTree>
    <p:extLst>
      <p:ext uri="{BB962C8B-B14F-4D97-AF65-F5344CB8AC3E}">
        <p14:creationId xmlns:p14="http://schemas.microsoft.com/office/powerpoint/2010/main" val="160263883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07D381-05F1-4403-B583-A896CF8076B9}"/>
              </a:ext>
            </a:extLst>
          </p:cNvPr>
          <p:cNvSpPr>
            <a:spLocks noGrp="1"/>
          </p:cNvSpPr>
          <p:nvPr>
            <p:ph type="title"/>
          </p:nvPr>
        </p:nvSpPr>
        <p:spPr>
          <a:xfrm>
            <a:off x="344325" y="297517"/>
            <a:ext cx="9637164" cy="692751"/>
          </a:xfrm>
        </p:spPr>
        <p:txBody>
          <a:bodyPr>
            <a:normAutofit/>
          </a:bodyPr>
          <a:lstStyle/>
          <a:p>
            <a:pPr algn="ctr"/>
            <a:r>
              <a:rPr lang="en-US" sz="2800" dirty="0"/>
              <a:t>Tax Assessment and Review</a:t>
            </a:r>
          </a:p>
        </p:txBody>
      </p:sp>
      <p:sp>
        <p:nvSpPr>
          <p:cNvPr id="5" name="Slide Number Placeholder 4">
            <a:extLst>
              <a:ext uri="{FF2B5EF4-FFF2-40B4-BE49-F238E27FC236}">
                <a16:creationId xmlns:a16="http://schemas.microsoft.com/office/drawing/2014/main" id="{A1CAA9ED-F54B-42F3-8B8D-0C92269E7314}"/>
              </a:ext>
            </a:extLst>
          </p:cNvPr>
          <p:cNvSpPr>
            <a:spLocks noGrp="1"/>
          </p:cNvSpPr>
          <p:nvPr>
            <p:ph type="sldNum" sz="quarter" idx="12"/>
          </p:nvPr>
        </p:nvSpPr>
        <p:spPr/>
        <p:txBody>
          <a:bodyPr/>
          <a:lstStyle/>
          <a:p>
            <a:r>
              <a:rPr lang="en-US" dirty="0"/>
              <a:t>Slide </a:t>
            </a:r>
            <a:fld id="{9CEF2F22-5709-41C3-8EB7-7BEDBFD473CC}" type="slidenum">
              <a:rPr lang="en-US" smtClean="0"/>
              <a:pPr/>
              <a:t>29</a:t>
            </a:fld>
            <a:endParaRPr lang="en-US" dirty="0"/>
          </a:p>
        </p:txBody>
      </p:sp>
      <p:sp>
        <p:nvSpPr>
          <p:cNvPr id="13" name="TextBox 12">
            <a:extLst>
              <a:ext uri="{FF2B5EF4-FFF2-40B4-BE49-F238E27FC236}">
                <a16:creationId xmlns:a16="http://schemas.microsoft.com/office/drawing/2014/main" id="{E8EC37BD-6344-4290-B912-FBAFE500C6CA}"/>
              </a:ext>
            </a:extLst>
          </p:cNvPr>
          <p:cNvSpPr txBox="1"/>
          <p:nvPr/>
        </p:nvSpPr>
        <p:spPr>
          <a:xfrm>
            <a:off x="734517" y="1222695"/>
            <a:ext cx="10393959" cy="4792211"/>
          </a:xfrm>
          <a:prstGeom prst="rect">
            <a:avLst/>
          </a:prstGeom>
          <a:noFill/>
        </p:spPr>
        <p:txBody>
          <a:bodyPr wrap="square" lIns="0" tIns="0" rIns="0" bIns="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2" algn="ctr"/>
            <a:endParaRPr lang="en-ID" sz="2000" b="1" dirty="0">
              <a:latin typeface="Segoe UI Light" panose="020B0502040204020203" pitchFamily="34" charset="0"/>
              <a:cs typeface="Segoe UI Light" panose="020B0502040204020203" pitchFamily="34" charset="0"/>
            </a:endParaRPr>
          </a:p>
          <a:p>
            <a:pPr lvl="2" algn="ctr"/>
            <a:r>
              <a:rPr lang="en-ID" sz="2400" b="1" dirty="0">
                <a:cs typeface="Segoe UI Light" panose="020B0502040204020203" pitchFamily="34" charset="0"/>
              </a:rPr>
              <a:t>Sales Tax Annual Reconciliation Forms</a:t>
            </a:r>
          </a:p>
          <a:p>
            <a:pPr lvl="2" algn="ctr"/>
            <a:endParaRPr lang="en-ID" sz="2400" b="1" dirty="0">
              <a:cs typeface="Segoe UI Light" panose="020B0502040204020203" pitchFamily="34" charset="0"/>
            </a:endParaRPr>
          </a:p>
          <a:p>
            <a:pPr marL="1588" lvl="1" indent="0" algn="ctr">
              <a:buNone/>
            </a:pPr>
            <a:r>
              <a:rPr lang="en-US" b="1" dirty="0">
                <a:solidFill>
                  <a:schemeClr val="tx1"/>
                </a:solidFill>
              </a:rPr>
              <a:t>DO NOT use prior years forms to file for 2021</a:t>
            </a:r>
          </a:p>
          <a:p>
            <a:pPr marL="287338" lvl="1" indent="-285750">
              <a:buFont typeface="Arial" panose="020B0604020202020204" pitchFamily="34" charset="0"/>
              <a:buChar char="•"/>
            </a:pPr>
            <a:r>
              <a:rPr lang="en-US" dirty="0"/>
              <a:t>Due Date is 01/31/2022</a:t>
            </a:r>
          </a:p>
          <a:p>
            <a:pPr marL="287338" lvl="1" indent="-285750">
              <a:buFont typeface="Arial" panose="020B0604020202020204" pitchFamily="34" charset="0"/>
              <a:buChar char="•"/>
            </a:pPr>
            <a:endParaRPr lang="en-US" dirty="0"/>
          </a:p>
          <a:p>
            <a:pPr marL="287338" lvl="1" indent="-285750">
              <a:buFont typeface="Arial" panose="020B0604020202020204" pitchFamily="34" charset="0"/>
              <a:buChar char="•"/>
            </a:pPr>
            <a:r>
              <a:rPr lang="en-US" dirty="0"/>
              <a:t>With retirement of ri.gov as of 01/04/22, only electronic option to file is Taxation portal at </a:t>
            </a:r>
            <a:r>
              <a:rPr lang="en-US" dirty="0">
                <a:solidFill>
                  <a:srgbClr val="3D67B1"/>
                </a:solidFill>
                <a:hlinkClick r:id="rId3">
                  <a:extLst>
                    <a:ext uri="{A12FA001-AC4F-418D-AE19-62706E023703}">
                      <ahyp:hlinkClr xmlns:ahyp="http://schemas.microsoft.com/office/drawing/2018/hyperlinkcolor" val="tx"/>
                    </a:ext>
                  </a:extLst>
                </a:hlinkClick>
              </a:rPr>
              <a:t>www.taxportal.ri.gov</a:t>
            </a:r>
            <a:endParaRPr lang="en-US" dirty="0">
              <a:solidFill>
                <a:srgbClr val="3D67B1"/>
              </a:solidFill>
            </a:endParaRPr>
          </a:p>
          <a:p>
            <a:pPr marL="287338" lvl="1" indent="-285750">
              <a:buFont typeface="Arial" panose="020B0604020202020204" pitchFamily="34" charset="0"/>
              <a:buChar char="•"/>
            </a:pPr>
            <a:endParaRPr lang="en-US" dirty="0"/>
          </a:p>
          <a:p>
            <a:pPr marL="287338" lvl="1" indent="-285750">
              <a:buFont typeface="Arial" panose="020B0604020202020204" pitchFamily="34" charset="0"/>
              <a:buChar char="•"/>
            </a:pPr>
            <a:r>
              <a:rPr lang="en-US" dirty="0"/>
              <a:t>Still 3 types-must use the correct version for your business</a:t>
            </a:r>
          </a:p>
          <a:p>
            <a:pPr marL="800100" lvl="1" indent="-342900">
              <a:buFont typeface="Courier New" panose="02070309020205020404" pitchFamily="49" charset="0"/>
              <a:buChar char="o"/>
            </a:pPr>
            <a:r>
              <a:rPr lang="en-US" dirty="0">
                <a:solidFill>
                  <a:schemeClr val="tx1"/>
                </a:solidFill>
              </a:rPr>
              <a:t>T-204A: Class A alcohol ONLY (commonly held by liquor stores)</a:t>
            </a:r>
          </a:p>
          <a:p>
            <a:pPr marL="800100" lvl="1" indent="-342900">
              <a:buFont typeface="Courier New" panose="02070309020205020404" pitchFamily="49" charset="0"/>
              <a:buChar char="o"/>
            </a:pPr>
            <a:endParaRPr lang="en-US" dirty="0">
              <a:solidFill>
                <a:schemeClr val="tx1"/>
              </a:solidFill>
            </a:endParaRPr>
          </a:p>
          <a:p>
            <a:pPr marL="800100" lvl="1" indent="-342900">
              <a:buFont typeface="Courier New" panose="02070309020205020404" pitchFamily="49" charset="0"/>
              <a:buChar char="o"/>
            </a:pPr>
            <a:r>
              <a:rPr lang="en-US" dirty="0">
                <a:solidFill>
                  <a:schemeClr val="tx1"/>
                </a:solidFill>
              </a:rPr>
              <a:t>T-204W: Writers, Artists, Composers ONLY</a:t>
            </a:r>
          </a:p>
          <a:p>
            <a:pPr marL="800100" lvl="1" indent="-342900">
              <a:buFont typeface="Courier New" panose="02070309020205020404" pitchFamily="49" charset="0"/>
              <a:buChar char="o"/>
            </a:pPr>
            <a:endParaRPr lang="en-US" dirty="0">
              <a:solidFill>
                <a:schemeClr val="tx1"/>
              </a:solidFill>
            </a:endParaRPr>
          </a:p>
          <a:p>
            <a:pPr marL="800100" lvl="1" indent="-342900">
              <a:buFont typeface="Courier New" panose="02070309020205020404" pitchFamily="49" charset="0"/>
              <a:buChar char="o"/>
            </a:pPr>
            <a:r>
              <a:rPr lang="en-US" dirty="0">
                <a:solidFill>
                  <a:schemeClr val="tx1"/>
                </a:solidFill>
              </a:rPr>
              <a:t>T-204R: ALL other filers. No new fields—Page 2 must be completed</a:t>
            </a:r>
          </a:p>
          <a:p>
            <a:pPr marL="744538" lvl="2" indent="-285750">
              <a:buFont typeface="Arial" panose="020B0604020202020204" pitchFamily="34" charset="0"/>
              <a:buChar char="•"/>
            </a:pPr>
            <a:endParaRPr lang="en-US" dirty="0"/>
          </a:p>
          <a:p>
            <a:pPr marL="287338" lvl="1" indent="-285750">
              <a:buFont typeface="Arial" panose="020B0604020202020204" pitchFamily="34" charset="0"/>
              <a:buChar char="•"/>
            </a:pPr>
            <a:endParaRPr lang="en-US" dirty="0"/>
          </a:p>
          <a:p>
            <a:pPr lvl="2"/>
            <a:endParaRPr lang="en-ID" sz="2400" b="1" dirty="0">
              <a:latin typeface="Segoe UI Light" panose="020B0502040204020203" pitchFamily="34" charset="0"/>
              <a:cs typeface="Segoe UI Light" panose="020B0502040204020203" pitchFamily="34" charset="0"/>
            </a:endParaRPr>
          </a:p>
          <a:p>
            <a:pPr lvl="2" algn="ctr"/>
            <a:endParaRPr lang="en-ID" sz="2400" b="1" dirty="0">
              <a:latin typeface="Segoe UI Light" panose="020B0502040204020203" pitchFamily="34" charset="0"/>
              <a:cs typeface="Segoe UI Light" panose="020B0502040204020203" pitchFamily="34" charset="0"/>
            </a:endParaRPr>
          </a:p>
          <a:p>
            <a:pPr lvl="2"/>
            <a:endParaRPr lang="en-ID" sz="2400" b="1" dirty="0">
              <a:latin typeface="Segoe UI Light" panose="020B0502040204020203" pitchFamily="34" charset="0"/>
              <a:cs typeface="Segoe UI Light" panose="020B0502040204020203" pitchFamily="34" charset="0"/>
            </a:endParaRPr>
          </a:p>
          <a:p>
            <a:pPr marL="1257300" lvl="2" indent="-342900">
              <a:buFont typeface="Courier New" panose="02070309020205020404" pitchFamily="49" charset="0"/>
              <a:buChar char="o"/>
            </a:pPr>
            <a:endParaRPr lang="en-ID" sz="2400" b="1" dirty="0">
              <a:latin typeface="Segoe UI Light" panose="020B0502040204020203" pitchFamily="34" charset="0"/>
              <a:cs typeface="Segoe UI Light" panose="020B0502040204020203" pitchFamily="34" charset="0"/>
            </a:endParaRPr>
          </a:p>
          <a:p>
            <a:pPr marL="1257300" lvl="2" indent="-342900">
              <a:buFont typeface="Courier New" panose="02070309020205020404" pitchFamily="49" charset="0"/>
              <a:buChar char="o"/>
            </a:pPr>
            <a:endParaRPr lang="en-ID" sz="2400" b="1" dirty="0">
              <a:latin typeface="Segoe UI Light" panose="020B0502040204020203" pitchFamily="34" charset="0"/>
              <a:cs typeface="Segoe UI Light" panose="020B0502040204020203" pitchFamily="34" charset="0"/>
            </a:endParaRPr>
          </a:p>
          <a:p>
            <a:pPr marL="342900" indent="-342900">
              <a:buFont typeface="Arial" panose="020B0604020202020204" pitchFamily="34" charset="0"/>
              <a:buChar char="•"/>
            </a:pPr>
            <a:endParaRPr lang="en-ID" sz="2000" b="1" dirty="0">
              <a:latin typeface="Segoe UI Light" panose="020B0502040204020203" pitchFamily="34" charset="0"/>
              <a:cs typeface="Segoe UI Light" panose="020B0502040204020203" pitchFamily="34" charset="0"/>
            </a:endParaRPr>
          </a:p>
        </p:txBody>
      </p:sp>
    </p:spTree>
    <p:extLst>
      <p:ext uri="{BB962C8B-B14F-4D97-AF65-F5344CB8AC3E}">
        <p14:creationId xmlns:p14="http://schemas.microsoft.com/office/powerpoint/2010/main" val="156382401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07D381-05F1-4403-B583-A896CF8076B9}"/>
              </a:ext>
            </a:extLst>
          </p:cNvPr>
          <p:cNvSpPr>
            <a:spLocks noGrp="1"/>
          </p:cNvSpPr>
          <p:nvPr>
            <p:ph type="title"/>
          </p:nvPr>
        </p:nvSpPr>
        <p:spPr>
          <a:xfrm>
            <a:off x="344325" y="297517"/>
            <a:ext cx="9637164" cy="692751"/>
          </a:xfrm>
        </p:spPr>
        <p:txBody>
          <a:bodyPr>
            <a:normAutofit/>
          </a:bodyPr>
          <a:lstStyle/>
          <a:p>
            <a:pPr algn="ctr"/>
            <a:r>
              <a:rPr lang="en-US" sz="2800" dirty="0"/>
              <a:t>Tax Assessment and Review</a:t>
            </a:r>
          </a:p>
        </p:txBody>
      </p:sp>
      <p:sp>
        <p:nvSpPr>
          <p:cNvPr id="5" name="Slide Number Placeholder 4">
            <a:extLst>
              <a:ext uri="{FF2B5EF4-FFF2-40B4-BE49-F238E27FC236}">
                <a16:creationId xmlns:a16="http://schemas.microsoft.com/office/drawing/2014/main" id="{A1CAA9ED-F54B-42F3-8B8D-0C92269E7314}"/>
              </a:ext>
            </a:extLst>
          </p:cNvPr>
          <p:cNvSpPr>
            <a:spLocks noGrp="1"/>
          </p:cNvSpPr>
          <p:nvPr>
            <p:ph type="sldNum" sz="quarter" idx="12"/>
          </p:nvPr>
        </p:nvSpPr>
        <p:spPr/>
        <p:txBody>
          <a:bodyPr/>
          <a:lstStyle/>
          <a:p>
            <a:r>
              <a:rPr lang="en-US" dirty="0"/>
              <a:t>Slide </a:t>
            </a:r>
            <a:fld id="{9CEF2F22-5709-41C3-8EB7-7BEDBFD473CC}" type="slidenum">
              <a:rPr lang="en-US" smtClean="0"/>
              <a:pPr/>
              <a:t>30</a:t>
            </a:fld>
            <a:endParaRPr lang="en-US" dirty="0"/>
          </a:p>
        </p:txBody>
      </p:sp>
      <p:sp>
        <p:nvSpPr>
          <p:cNvPr id="13" name="TextBox 12">
            <a:extLst>
              <a:ext uri="{FF2B5EF4-FFF2-40B4-BE49-F238E27FC236}">
                <a16:creationId xmlns:a16="http://schemas.microsoft.com/office/drawing/2014/main" id="{E8EC37BD-6344-4290-B912-FBAFE500C6CA}"/>
              </a:ext>
            </a:extLst>
          </p:cNvPr>
          <p:cNvSpPr txBox="1"/>
          <p:nvPr/>
        </p:nvSpPr>
        <p:spPr>
          <a:xfrm>
            <a:off x="734517" y="1222695"/>
            <a:ext cx="10393959" cy="4792211"/>
          </a:xfrm>
          <a:prstGeom prst="rect">
            <a:avLst/>
          </a:prstGeom>
          <a:noFill/>
        </p:spPr>
        <p:txBody>
          <a:bodyPr wrap="square" lIns="0" tIns="0" rIns="0" bIns="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2" algn="ctr"/>
            <a:endParaRPr lang="en-ID" sz="2000" b="1" dirty="0">
              <a:latin typeface="Segoe UI Light" panose="020B0502040204020203" pitchFamily="34" charset="0"/>
              <a:cs typeface="Segoe UI Light" panose="020B0502040204020203" pitchFamily="34" charset="0"/>
            </a:endParaRPr>
          </a:p>
          <a:p>
            <a:pPr lvl="2" algn="ctr"/>
            <a:r>
              <a:rPr lang="en-ID" sz="2400" b="1" dirty="0">
                <a:cs typeface="Segoe UI Light" panose="020B0502040204020203" pitchFamily="34" charset="0"/>
              </a:rPr>
              <a:t>Estate Tax Update</a:t>
            </a:r>
          </a:p>
          <a:p>
            <a:pPr lvl="2" algn="ctr"/>
            <a:endParaRPr lang="en-ID" sz="2400" b="1" dirty="0">
              <a:cs typeface="Segoe UI Light" panose="020B0502040204020203" pitchFamily="34" charset="0"/>
            </a:endParaRPr>
          </a:p>
          <a:p>
            <a:pPr marL="287338" lvl="1" indent="-285750">
              <a:buFont typeface="Arial" panose="020B0604020202020204" pitchFamily="34" charset="0"/>
              <a:buChar char="•"/>
            </a:pPr>
            <a:r>
              <a:rPr lang="en-US" dirty="0"/>
              <a:t>Credit has increased for decedents dying on or after January 1, 2022</a:t>
            </a:r>
          </a:p>
          <a:p>
            <a:pPr marL="287338" lvl="1" indent="-285750">
              <a:buFont typeface="Arial" panose="020B0604020202020204" pitchFamily="34" charset="0"/>
              <a:buChar char="•"/>
            </a:pPr>
            <a:endParaRPr lang="en-US" dirty="0"/>
          </a:p>
          <a:p>
            <a:pPr marL="287338" lvl="1" indent="-285750">
              <a:buFont typeface="Arial" panose="020B0604020202020204" pitchFamily="34" charset="0"/>
              <a:buChar char="•"/>
            </a:pPr>
            <a:r>
              <a:rPr lang="en-US" dirty="0"/>
              <a:t>Old credit = $70,490</a:t>
            </a:r>
          </a:p>
          <a:p>
            <a:pPr marL="287338" lvl="1" indent="-285750">
              <a:buFont typeface="Arial" panose="020B0604020202020204" pitchFamily="34" charset="0"/>
              <a:buChar char="•"/>
            </a:pPr>
            <a:r>
              <a:rPr lang="en-US" dirty="0"/>
              <a:t>New credit = $74,300</a:t>
            </a:r>
          </a:p>
          <a:p>
            <a:pPr marL="287338" lvl="1" indent="-285750">
              <a:buFont typeface="Arial" panose="020B0604020202020204" pitchFamily="34" charset="0"/>
              <a:buChar char="•"/>
            </a:pPr>
            <a:endParaRPr lang="en-US" dirty="0"/>
          </a:p>
          <a:p>
            <a:pPr marL="287338" lvl="1" indent="-285750">
              <a:buFont typeface="Arial" panose="020B0604020202020204" pitchFamily="34" charset="0"/>
              <a:buChar char="•"/>
            </a:pPr>
            <a:r>
              <a:rPr lang="en-US" dirty="0"/>
              <a:t>Thus, threshold has increased for 2022. In general, a net taxable estate whose value is below the threshold amount will escape Rhode Island estate tax. </a:t>
            </a:r>
          </a:p>
          <a:p>
            <a:pPr marL="287338" lvl="1" indent="-285750">
              <a:buFont typeface="Arial" panose="020B0604020202020204" pitchFamily="34" charset="0"/>
              <a:buChar char="•"/>
            </a:pPr>
            <a:endParaRPr lang="en-US" dirty="0"/>
          </a:p>
          <a:p>
            <a:pPr marL="287338" lvl="1" indent="-285750">
              <a:buFont typeface="Arial" panose="020B0604020202020204" pitchFamily="34" charset="0"/>
              <a:buChar char="•"/>
            </a:pPr>
            <a:r>
              <a:rPr lang="en-US" dirty="0"/>
              <a:t>Estate threshold amount for 2022 will be $1,654,688.</a:t>
            </a:r>
          </a:p>
          <a:p>
            <a:pPr marL="287338" lvl="1" indent="-285750">
              <a:buFont typeface="Arial" panose="020B0604020202020204" pitchFamily="34" charset="0"/>
              <a:buChar char="•"/>
            </a:pPr>
            <a:endParaRPr lang="en-US" dirty="0"/>
          </a:p>
          <a:p>
            <a:pPr marL="287338" lvl="1" indent="-285750">
              <a:buFont typeface="Arial" panose="020B0604020202020204" pitchFamily="34" charset="0"/>
              <a:buChar char="•"/>
            </a:pPr>
            <a:r>
              <a:rPr lang="en-US" dirty="0">
                <a:solidFill>
                  <a:schemeClr val="accent1"/>
                </a:solidFill>
                <a:hlinkClick r:id="rId3">
                  <a:extLst>
                    <a:ext uri="{A12FA001-AC4F-418D-AE19-62706E023703}">
                      <ahyp:hlinkClr xmlns:ahyp="http://schemas.microsoft.com/office/drawing/2018/hyperlinkcolor" val="tx"/>
                    </a:ext>
                  </a:extLst>
                </a:hlinkClick>
              </a:rPr>
              <a:t>Recent Advisory</a:t>
            </a:r>
            <a:endParaRPr lang="en-US" dirty="0">
              <a:solidFill>
                <a:schemeClr val="accent1"/>
              </a:solidFill>
            </a:endParaRPr>
          </a:p>
          <a:p>
            <a:pPr marL="744538" lvl="2" indent="-285750">
              <a:buFont typeface="Arial" panose="020B0604020202020204" pitchFamily="34" charset="0"/>
              <a:buChar char="•"/>
            </a:pPr>
            <a:endParaRPr lang="en-US" dirty="0"/>
          </a:p>
          <a:p>
            <a:pPr marL="287338" lvl="1" indent="-285750">
              <a:buFont typeface="Arial" panose="020B0604020202020204" pitchFamily="34" charset="0"/>
              <a:buChar char="•"/>
            </a:pPr>
            <a:endParaRPr lang="en-US" dirty="0"/>
          </a:p>
          <a:p>
            <a:pPr lvl="2"/>
            <a:endParaRPr lang="en-ID" sz="2400" b="1" dirty="0">
              <a:latin typeface="Segoe UI Light" panose="020B0502040204020203" pitchFamily="34" charset="0"/>
              <a:cs typeface="Segoe UI Light" panose="020B0502040204020203" pitchFamily="34" charset="0"/>
            </a:endParaRPr>
          </a:p>
          <a:p>
            <a:pPr lvl="2" algn="ctr"/>
            <a:endParaRPr lang="en-ID" sz="2400" b="1" dirty="0">
              <a:latin typeface="Segoe UI Light" panose="020B0502040204020203" pitchFamily="34" charset="0"/>
              <a:cs typeface="Segoe UI Light" panose="020B0502040204020203" pitchFamily="34" charset="0"/>
            </a:endParaRPr>
          </a:p>
          <a:p>
            <a:pPr lvl="2"/>
            <a:endParaRPr lang="en-ID" sz="2400" b="1" dirty="0">
              <a:latin typeface="Segoe UI Light" panose="020B0502040204020203" pitchFamily="34" charset="0"/>
              <a:cs typeface="Segoe UI Light" panose="020B0502040204020203" pitchFamily="34" charset="0"/>
            </a:endParaRPr>
          </a:p>
          <a:p>
            <a:pPr marL="1257300" lvl="2" indent="-342900">
              <a:buFont typeface="Courier New" panose="02070309020205020404" pitchFamily="49" charset="0"/>
              <a:buChar char="o"/>
            </a:pPr>
            <a:endParaRPr lang="en-ID" sz="2400" b="1" dirty="0">
              <a:latin typeface="Segoe UI Light" panose="020B0502040204020203" pitchFamily="34" charset="0"/>
              <a:cs typeface="Segoe UI Light" panose="020B0502040204020203" pitchFamily="34" charset="0"/>
            </a:endParaRPr>
          </a:p>
          <a:p>
            <a:pPr marL="1257300" lvl="2" indent="-342900">
              <a:buFont typeface="Courier New" panose="02070309020205020404" pitchFamily="49" charset="0"/>
              <a:buChar char="o"/>
            </a:pPr>
            <a:endParaRPr lang="en-ID" sz="2400" b="1" dirty="0">
              <a:latin typeface="Segoe UI Light" panose="020B0502040204020203" pitchFamily="34" charset="0"/>
              <a:cs typeface="Segoe UI Light" panose="020B0502040204020203" pitchFamily="34" charset="0"/>
            </a:endParaRPr>
          </a:p>
          <a:p>
            <a:pPr marL="342900" indent="-342900">
              <a:buFont typeface="Arial" panose="020B0604020202020204" pitchFamily="34" charset="0"/>
              <a:buChar char="•"/>
            </a:pPr>
            <a:endParaRPr lang="en-ID" sz="2000" b="1" dirty="0">
              <a:latin typeface="Segoe UI Light" panose="020B0502040204020203" pitchFamily="34" charset="0"/>
              <a:cs typeface="Segoe UI Light" panose="020B0502040204020203" pitchFamily="34" charset="0"/>
            </a:endParaRPr>
          </a:p>
        </p:txBody>
      </p:sp>
    </p:spTree>
    <p:extLst>
      <p:ext uri="{BB962C8B-B14F-4D97-AF65-F5344CB8AC3E}">
        <p14:creationId xmlns:p14="http://schemas.microsoft.com/office/powerpoint/2010/main" val="160885536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07D381-05F1-4403-B583-A896CF8076B9}"/>
              </a:ext>
            </a:extLst>
          </p:cNvPr>
          <p:cNvSpPr>
            <a:spLocks noGrp="1"/>
          </p:cNvSpPr>
          <p:nvPr>
            <p:ph type="title"/>
          </p:nvPr>
        </p:nvSpPr>
        <p:spPr>
          <a:xfrm>
            <a:off x="344325" y="297517"/>
            <a:ext cx="9637164" cy="692751"/>
          </a:xfrm>
        </p:spPr>
        <p:txBody>
          <a:bodyPr>
            <a:normAutofit/>
          </a:bodyPr>
          <a:lstStyle/>
          <a:p>
            <a:pPr algn="ctr"/>
            <a:r>
              <a:rPr lang="en-US" sz="2800" dirty="0"/>
              <a:t>Tax Assessment and Review</a:t>
            </a:r>
          </a:p>
        </p:txBody>
      </p:sp>
      <p:sp>
        <p:nvSpPr>
          <p:cNvPr id="5" name="Slide Number Placeholder 4">
            <a:extLst>
              <a:ext uri="{FF2B5EF4-FFF2-40B4-BE49-F238E27FC236}">
                <a16:creationId xmlns:a16="http://schemas.microsoft.com/office/drawing/2014/main" id="{A1CAA9ED-F54B-42F3-8B8D-0C92269E7314}"/>
              </a:ext>
            </a:extLst>
          </p:cNvPr>
          <p:cNvSpPr>
            <a:spLocks noGrp="1"/>
          </p:cNvSpPr>
          <p:nvPr>
            <p:ph type="sldNum" sz="quarter" idx="12"/>
          </p:nvPr>
        </p:nvSpPr>
        <p:spPr/>
        <p:txBody>
          <a:bodyPr/>
          <a:lstStyle/>
          <a:p>
            <a:r>
              <a:rPr lang="en-US" dirty="0"/>
              <a:t>Slide </a:t>
            </a:r>
            <a:fld id="{9CEF2F22-5709-41C3-8EB7-7BEDBFD473CC}" type="slidenum">
              <a:rPr lang="en-US" smtClean="0"/>
              <a:pPr/>
              <a:t>31</a:t>
            </a:fld>
            <a:endParaRPr lang="en-US" dirty="0"/>
          </a:p>
        </p:txBody>
      </p:sp>
      <p:sp>
        <p:nvSpPr>
          <p:cNvPr id="13" name="TextBox 12">
            <a:extLst>
              <a:ext uri="{FF2B5EF4-FFF2-40B4-BE49-F238E27FC236}">
                <a16:creationId xmlns:a16="http://schemas.microsoft.com/office/drawing/2014/main" id="{E8EC37BD-6344-4290-B912-FBAFE500C6CA}"/>
              </a:ext>
            </a:extLst>
          </p:cNvPr>
          <p:cNvSpPr txBox="1"/>
          <p:nvPr/>
        </p:nvSpPr>
        <p:spPr>
          <a:xfrm>
            <a:off x="734517" y="1222695"/>
            <a:ext cx="10393959" cy="4792211"/>
          </a:xfrm>
          <a:prstGeom prst="rect">
            <a:avLst/>
          </a:prstGeom>
          <a:noFill/>
        </p:spPr>
        <p:txBody>
          <a:bodyPr wrap="square" lIns="0" tIns="0" rIns="0" bIns="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2" algn="ctr"/>
            <a:endParaRPr lang="en-ID" sz="2000" b="1" dirty="0">
              <a:latin typeface="Segoe UI Light" panose="020B0502040204020203" pitchFamily="34" charset="0"/>
              <a:cs typeface="Segoe UI Light" panose="020B0502040204020203" pitchFamily="34" charset="0"/>
            </a:endParaRPr>
          </a:p>
          <a:p>
            <a:pPr lvl="2" algn="ctr"/>
            <a:r>
              <a:rPr lang="en-ID" sz="2400" b="1" dirty="0">
                <a:cs typeface="Segoe UI Light" panose="020B0502040204020203" pitchFamily="34" charset="0"/>
              </a:rPr>
              <a:t>Estate Tax Update</a:t>
            </a:r>
          </a:p>
          <a:p>
            <a:pPr lvl="2" algn="ctr"/>
            <a:endParaRPr lang="en-ID" sz="2400" b="1" dirty="0">
              <a:cs typeface="Segoe UI Light" panose="020B0502040204020203" pitchFamily="34" charset="0"/>
            </a:endParaRPr>
          </a:p>
          <a:p>
            <a:pPr marL="744538" lvl="2" indent="-285750">
              <a:buFont typeface="Arial" panose="020B0604020202020204" pitchFamily="34" charset="0"/>
              <a:buChar char="•"/>
            </a:pPr>
            <a:r>
              <a:rPr lang="en-US" dirty="0"/>
              <a:t>New form-RI-706 Estate Tax return</a:t>
            </a:r>
          </a:p>
          <a:p>
            <a:pPr marL="1201738" lvl="3" indent="-285750">
              <a:buFont typeface="Courier New" panose="02070309020205020404" pitchFamily="49" charset="0"/>
              <a:buChar char="o"/>
            </a:pPr>
            <a:r>
              <a:rPr lang="en-US" dirty="0"/>
              <a:t>Combines the RI-100 and RI-100A into one form</a:t>
            </a:r>
          </a:p>
          <a:p>
            <a:pPr marL="1201738" lvl="3" indent="-285750">
              <a:buFont typeface="Courier New" panose="02070309020205020404" pitchFamily="49" charset="0"/>
              <a:buChar char="o"/>
            </a:pPr>
            <a:r>
              <a:rPr lang="en-US" dirty="0"/>
              <a:t>Estates greater than $1.3M need to complete entire return</a:t>
            </a:r>
          </a:p>
          <a:p>
            <a:pPr marL="1201738" lvl="3" indent="-285750">
              <a:buFont typeface="Courier New" panose="02070309020205020404" pitchFamily="49" charset="0"/>
              <a:buChar char="o"/>
            </a:pPr>
            <a:r>
              <a:rPr lang="en-US" dirty="0"/>
              <a:t>Estates below $1.3M need to complete pages 1 - 4.</a:t>
            </a:r>
          </a:p>
          <a:p>
            <a:pPr marL="1201738" lvl="3" indent="-285750">
              <a:buFont typeface="Courier New" panose="02070309020205020404" pitchFamily="49" charset="0"/>
              <a:buChar char="o"/>
            </a:pPr>
            <a:r>
              <a:rPr lang="en-US" dirty="0"/>
              <a:t>As of 01/01/2022, all returns with Date of Death on or after 01/01/2015</a:t>
            </a:r>
          </a:p>
          <a:p>
            <a:pPr marL="1201738" lvl="3" indent="-285750">
              <a:buFont typeface="Courier New" panose="02070309020205020404" pitchFamily="49" charset="0"/>
              <a:buChar char="o"/>
            </a:pPr>
            <a:r>
              <a:rPr lang="en-US" dirty="0"/>
              <a:t>$50 filing fee still applies</a:t>
            </a:r>
          </a:p>
          <a:p>
            <a:pPr marL="287338" lvl="1" indent="-285750">
              <a:buFont typeface="Arial" panose="020B0604020202020204" pitchFamily="34" charset="0"/>
              <a:buChar char="•"/>
            </a:pPr>
            <a:endParaRPr lang="en-US" dirty="0"/>
          </a:p>
          <a:p>
            <a:pPr lvl="2"/>
            <a:endParaRPr lang="en-ID" sz="2400" b="1" dirty="0">
              <a:latin typeface="Segoe UI Light" panose="020B0502040204020203" pitchFamily="34" charset="0"/>
              <a:cs typeface="Segoe UI Light" panose="020B0502040204020203" pitchFamily="34" charset="0"/>
            </a:endParaRPr>
          </a:p>
          <a:p>
            <a:pPr lvl="2" algn="ctr"/>
            <a:endParaRPr lang="en-ID" sz="2400" b="1" dirty="0">
              <a:latin typeface="Segoe UI Light" panose="020B0502040204020203" pitchFamily="34" charset="0"/>
              <a:cs typeface="Segoe UI Light" panose="020B0502040204020203" pitchFamily="34" charset="0"/>
            </a:endParaRPr>
          </a:p>
          <a:p>
            <a:pPr lvl="2"/>
            <a:endParaRPr lang="en-ID" sz="2400" b="1" dirty="0">
              <a:latin typeface="Segoe UI Light" panose="020B0502040204020203" pitchFamily="34" charset="0"/>
              <a:cs typeface="Segoe UI Light" panose="020B0502040204020203" pitchFamily="34" charset="0"/>
            </a:endParaRPr>
          </a:p>
          <a:p>
            <a:pPr marL="1257300" lvl="2" indent="-342900">
              <a:buFont typeface="Courier New" panose="02070309020205020404" pitchFamily="49" charset="0"/>
              <a:buChar char="o"/>
            </a:pPr>
            <a:endParaRPr lang="en-ID" sz="2400" b="1" dirty="0">
              <a:latin typeface="Segoe UI Light" panose="020B0502040204020203" pitchFamily="34" charset="0"/>
              <a:cs typeface="Segoe UI Light" panose="020B0502040204020203" pitchFamily="34" charset="0"/>
            </a:endParaRPr>
          </a:p>
          <a:p>
            <a:pPr marL="1257300" lvl="2" indent="-342900">
              <a:buFont typeface="Courier New" panose="02070309020205020404" pitchFamily="49" charset="0"/>
              <a:buChar char="o"/>
            </a:pPr>
            <a:endParaRPr lang="en-ID" sz="2400" b="1" dirty="0">
              <a:latin typeface="Segoe UI Light" panose="020B0502040204020203" pitchFamily="34" charset="0"/>
              <a:cs typeface="Segoe UI Light" panose="020B0502040204020203" pitchFamily="34" charset="0"/>
            </a:endParaRPr>
          </a:p>
          <a:p>
            <a:pPr marL="342900" indent="-342900">
              <a:buFont typeface="Arial" panose="020B0604020202020204" pitchFamily="34" charset="0"/>
              <a:buChar char="•"/>
            </a:pPr>
            <a:endParaRPr lang="en-ID" sz="2000" b="1" dirty="0">
              <a:latin typeface="Segoe UI Light" panose="020B0502040204020203" pitchFamily="34" charset="0"/>
              <a:cs typeface="Segoe UI Light" panose="020B0502040204020203" pitchFamily="34" charset="0"/>
            </a:endParaRPr>
          </a:p>
        </p:txBody>
      </p:sp>
    </p:spTree>
    <p:extLst>
      <p:ext uri="{BB962C8B-B14F-4D97-AF65-F5344CB8AC3E}">
        <p14:creationId xmlns:p14="http://schemas.microsoft.com/office/powerpoint/2010/main" val="324000089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07D381-05F1-4403-B583-A896CF8076B9}"/>
              </a:ext>
            </a:extLst>
          </p:cNvPr>
          <p:cNvSpPr>
            <a:spLocks noGrp="1"/>
          </p:cNvSpPr>
          <p:nvPr>
            <p:ph type="title"/>
          </p:nvPr>
        </p:nvSpPr>
        <p:spPr>
          <a:xfrm>
            <a:off x="344325" y="297517"/>
            <a:ext cx="9637164" cy="692751"/>
          </a:xfrm>
        </p:spPr>
        <p:txBody>
          <a:bodyPr>
            <a:normAutofit/>
          </a:bodyPr>
          <a:lstStyle/>
          <a:p>
            <a:pPr algn="ctr"/>
            <a:r>
              <a:rPr lang="en-US" sz="2800" dirty="0"/>
              <a:t>Tax Assessment and Review</a:t>
            </a:r>
          </a:p>
        </p:txBody>
      </p:sp>
      <p:sp>
        <p:nvSpPr>
          <p:cNvPr id="5" name="Slide Number Placeholder 4">
            <a:extLst>
              <a:ext uri="{FF2B5EF4-FFF2-40B4-BE49-F238E27FC236}">
                <a16:creationId xmlns:a16="http://schemas.microsoft.com/office/drawing/2014/main" id="{A1CAA9ED-F54B-42F3-8B8D-0C92269E7314}"/>
              </a:ext>
            </a:extLst>
          </p:cNvPr>
          <p:cNvSpPr>
            <a:spLocks noGrp="1"/>
          </p:cNvSpPr>
          <p:nvPr>
            <p:ph type="sldNum" sz="quarter" idx="12"/>
          </p:nvPr>
        </p:nvSpPr>
        <p:spPr/>
        <p:txBody>
          <a:bodyPr/>
          <a:lstStyle/>
          <a:p>
            <a:r>
              <a:rPr lang="en-US" dirty="0"/>
              <a:t>Slide </a:t>
            </a:r>
            <a:fld id="{9CEF2F22-5709-41C3-8EB7-7BEDBFD473CC}" type="slidenum">
              <a:rPr lang="en-US" smtClean="0"/>
              <a:pPr/>
              <a:t>32</a:t>
            </a:fld>
            <a:endParaRPr lang="en-US" dirty="0"/>
          </a:p>
        </p:txBody>
      </p:sp>
      <p:sp>
        <p:nvSpPr>
          <p:cNvPr id="13" name="TextBox 12">
            <a:extLst>
              <a:ext uri="{FF2B5EF4-FFF2-40B4-BE49-F238E27FC236}">
                <a16:creationId xmlns:a16="http://schemas.microsoft.com/office/drawing/2014/main" id="{E8EC37BD-6344-4290-B912-FBAFE500C6CA}"/>
              </a:ext>
            </a:extLst>
          </p:cNvPr>
          <p:cNvSpPr txBox="1"/>
          <p:nvPr/>
        </p:nvSpPr>
        <p:spPr>
          <a:xfrm>
            <a:off x="620785" y="1409351"/>
            <a:ext cx="10393959" cy="4278386"/>
          </a:xfrm>
          <a:prstGeom prst="rect">
            <a:avLst/>
          </a:prstGeom>
          <a:noFill/>
        </p:spPr>
        <p:txBody>
          <a:bodyPr wrap="square" lIns="0" tIns="0" rIns="0" bIns="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8"/>
            <a:endParaRPr lang="en-ID" sz="2800" b="1" dirty="0">
              <a:latin typeface="Segoe UI Light" panose="020B0502040204020203" pitchFamily="34" charset="0"/>
              <a:cs typeface="Segoe UI Light" panose="020B0502040204020203" pitchFamily="34" charset="0"/>
            </a:endParaRPr>
          </a:p>
          <a:p>
            <a:pPr lvl="2"/>
            <a:endParaRPr lang="en-ID" sz="2400" b="1" dirty="0">
              <a:latin typeface="Segoe UI Light" panose="020B0502040204020203" pitchFamily="34" charset="0"/>
              <a:cs typeface="Segoe UI Light" panose="020B0502040204020203" pitchFamily="34" charset="0"/>
            </a:endParaRPr>
          </a:p>
          <a:p>
            <a:pPr lvl="2"/>
            <a:endParaRPr lang="en-ID" sz="2400" b="1" dirty="0">
              <a:latin typeface="Segoe UI Light" panose="020B0502040204020203" pitchFamily="34" charset="0"/>
              <a:cs typeface="Segoe UI Light" panose="020B0502040204020203" pitchFamily="34" charset="0"/>
            </a:endParaRPr>
          </a:p>
          <a:p>
            <a:pPr marL="1257300" lvl="2" indent="-342900">
              <a:buFont typeface="Courier New" panose="02070309020205020404" pitchFamily="49" charset="0"/>
              <a:buChar char="o"/>
            </a:pPr>
            <a:endParaRPr lang="en-ID" sz="2400" b="1" dirty="0">
              <a:latin typeface="Segoe UI Light" panose="020B0502040204020203" pitchFamily="34" charset="0"/>
              <a:cs typeface="Segoe UI Light" panose="020B0502040204020203" pitchFamily="34" charset="0"/>
            </a:endParaRPr>
          </a:p>
          <a:p>
            <a:pPr marL="342900" indent="-342900">
              <a:buFont typeface="Arial" panose="020B0604020202020204" pitchFamily="34" charset="0"/>
              <a:buChar char="•"/>
            </a:pPr>
            <a:endParaRPr lang="en-ID" sz="2000" b="1" dirty="0">
              <a:latin typeface="Segoe UI Light" panose="020B0502040204020203" pitchFamily="34" charset="0"/>
              <a:cs typeface="Segoe UI Light" panose="020B0502040204020203" pitchFamily="34" charset="0"/>
            </a:endParaRPr>
          </a:p>
        </p:txBody>
      </p:sp>
      <p:pic>
        <p:nvPicPr>
          <p:cNvPr id="4" name="Picture 3">
            <a:extLst>
              <a:ext uri="{FF2B5EF4-FFF2-40B4-BE49-F238E27FC236}">
                <a16:creationId xmlns:a16="http://schemas.microsoft.com/office/drawing/2014/main" id="{622437D6-70F1-428E-8A15-54D207F58CEB}"/>
              </a:ext>
            </a:extLst>
          </p:cNvPr>
          <p:cNvPicPr>
            <a:picLocks noChangeAspect="1"/>
          </p:cNvPicPr>
          <p:nvPr/>
        </p:nvPicPr>
        <p:blipFill>
          <a:blip r:embed="rId3"/>
          <a:stretch>
            <a:fillRect/>
          </a:stretch>
        </p:blipFill>
        <p:spPr>
          <a:xfrm>
            <a:off x="3160318" y="1402788"/>
            <a:ext cx="5466446" cy="4859467"/>
          </a:xfrm>
          <a:prstGeom prst="rect">
            <a:avLst/>
          </a:prstGeom>
        </p:spPr>
      </p:pic>
    </p:spTree>
    <p:extLst>
      <p:ext uri="{BB962C8B-B14F-4D97-AF65-F5344CB8AC3E}">
        <p14:creationId xmlns:p14="http://schemas.microsoft.com/office/powerpoint/2010/main" val="116391372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07D381-05F1-4403-B583-A896CF8076B9}"/>
              </a:ext>
            </a:extLst>
          </p:cNvPr>
          <p:cNvSpPr>
            <a:spLocks noGrp="1"/>
          </p:cNvSpPr>
          <p:nvPr>
            <p:ph type="title"/>
          </p:nvPr>
        </p:nvSpPr>
        <p:spPr>
          <a:xfrm>
            <a:off x="344325" y="284265"/>
            <a:ext cx="9637164" cy="865468"/>
          </a:xfrm>
        </p:spPr>
        <p:txBody>
          <a:bodyPr/>
          <a:lstStyle/>
          <a:p>
            <a:pPr algn="ctr"/>
            <a:r>
              <a:rPr lang="en-US" sz="3200" dirty="0"/>
              <a:t>Tax Assessment and Review</a:t>
            </a:r>
            <a:endParaRPr lang="en-US" dirty="0"/>
          </a:p>
        </p:txBody>
      </p:sp>
      <p:sp>
        <p:nvSpPr>
          <p:cNvPr id="5" name="Slide Number Placeholder 4">
            <a:extLst>
              <a:ext uri="{FF2B5EF4-FFF2-40B4-BE49-F238E27FC236}">
                <a16:creationId xmlns:a16="http://schemas.microsoft.com/office/drawing/2014/main" id="{A1CAA9ED-F54B-42F3-8B8D-0C92269E7314}"/>
              </a:ext>
            </a:extLst>
          </p:cNvPr>
          <p:cNvSpPr>
            <a:spLocks noGrp="1"/>
          </p:cNvSpPr>
          <p:nvPr>
            <p:ph type="sldNum" sz="quarter" idx="12"/>
          </p:nvPr>
        </p:nvSpPr>
        <p:spPr/>
        <p:txBody>
          <a:bodyPr/>
          <a:lstStyle/>
          <a:p>
            <a:r>
              <a:rPr lang="en-US" dirty="0"/>
              <a:t>Slide </a:t>
            </a:r>
            <a:fld id="{9CEF2F22-5709-41C3-8EB7-7BEDBFD473CC}" type="slidenum">
              <a:rPr lang="en-US" smtClean="0"/>
              <a:pPr/>
              <a:t>33</a:t>
            </a:fld>
            <a:endParaRPr lang="en-US" dirty="0"/>
          </a:p>
        </p:txBody>
      </p:sp>
      <p:sp>
        <p:nvSpPr>
          <p:cNvPr id="15" name="Rectangle 14">
            <a:extLst>
              <a:ext uri="{FF2B5EF4-FFF2-40B4-BE49-F238E27FC236}">
                <a16:creationId xmlns:a16="http://schemas.microsoft.com/office/drawing/2014/main" id="{57BFB2F1-BEEE-4D48-93C8-85BDA98C672C}"/>
              </a:ext>
            </a:extLst>
          </p:cNvPr>
          <p:cNvSpPr/>
          <p:nvPr/>
        </p:nvSpPr>
        <p:spPr>
          <a:xfrm>
            <a:off x="-10625" y="1319135"/>
            <a:ext cx="12191999" cy="66100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t>Current vs. Jan. 1, 2022 Real Estate Conveyance Tax Law </a:t>
            </a:r>
            <a:endParaRPr lang="en-US" sz="1600" dirty="0">
              <a:cs typeface="Segoe UI Light" panose="020B0502040204020203" pitchFamily="34" charset="0"/>
            </a:endParaRPr>
          </a:p>
        </p:txBody>
      </p:sp>
      <mc:AlternateContent xmlns:mc="http://schemas.openxmlformats.org/markup-compatibility/2006" xmlns:a14="http://schemas.microsoft.com/office/drawing/2010/main">
        <mc:Choice Requires="a14">
          <p:sp>
            <p:nvSpPr>
              <p:cNvPr id="8" name="TextBox 7">
                <a:extLst>
                  <a:ext uri="{FF2B5EF4-FFF2-40B4-BE49-F238E27FC236}">
                    <a16:creationId xmlns:a16="http://schemas.microsoft.com/office/drawing/2014/main" id="{C644D611-836D-40C9-9F25-B411B30938D7}"/>
                  </a:ext>
                </a:extLst>
              </p:cNvPr>
              <p:cNvSpPr txBox="1"/>
              <p:nvPr/>
            </p:nvSpPr>
            <p:spPr>
              <a:xfrm>
                <a:off x="10626" y="1874684"/>
                <a:ext cx="12181374" cy="4524315"/>
              </a:xfrm>
              <a:prstGeom prst="rect">
                <a:avLst/>
              </a:prstGeom>
              <a:solidFill>
                <a:schemeClr val="bg2"/>
              </a:solidFill>
            </p:spPr>
            <p:txBody>
              <a:bodyPr wrap="square" rtlCol="0">
                <a:spAutoFit/>
              </a:bodyPr>
              <a:lstStyle/>
              <a:p>
                <a:pPr marL="285750" indent="-285750">
                  <a:buFont typeface="Arial" panose="020B0604020202020204" pitchFamily="34" charset="0"/>
                  <a:buChar char="•"/>
                </a:pPr>
                <a:r>
                  <a:rPr lang="en-US" sz="2400" dirty="0">
                    <a:solidFill>
                      <a:srgbClr val="000000"/>
                    </a:solidFill>
                    <a:cs typeface="Calibri" panose="020F0502020204030204" pitchFamily="34" charset="0"/>
                  </a:rPr>
                  <a:t>Current law: R.I. Gen. Laws § 44-25-1 </a:t>
                </a:r>
                <a:r>
                  <a:rPr lang="en-US" sz="2400" i="1" dirty="0">
                    <a:solidFill>
                      <a:srgbClr val="000000"/>
                    </a:solidFill>
                    <a:cs typeface="Calibri" panose="020F0502020204030204" pitchFamily="34" charset="0"/>
                  </a:rPr>
                  <a:t>et seq. </a:t>
                </a:r>
                <a:endParaRPr lang="en-US" sz="2400" b="0" i="1" u="none" strike="noStrike" baseline="0" dirty="0">
                  <a:solidFill>
                    <a:srgbClr val="000000"/>
                  </a:solidFill>
                  <a:cs typeface="Calibri" panose="020F0502020204030204" pitchFamily="34" charset="0"/>
                </a:endParaRPr>
              </a:p>
              <a:p>
                <a:pPr marL="285750" indent="-285750">
                  <a:buFont typeface="Arial" panose="020B0604020202020204" pitchFamily="34" charset="0"/>
                  <a:buChar char="•"/>
                </a:pPr>
                <a:r>
                  <a:rPr lang="en-US" sz="2400" b="0" i="0" u="none" strike="noStrike" baseline="0" dirty="0">
                    <a:solidFill>
                      <a:srgbClr val="000000"/>
                    </a:solidFill>
                    <a:cs typeface="Calibri" panose="020F0502020204030204" pitchFamily="34" charset="0"/>
                  </a:rPr>
                  <a:t>Under the current law, for sales over $100, the tax is equal to $2.30 for each $500.00 or fractional part thereof that is paid for the purchase of real estate or the interest in an acquired real estate company. </a:t>
                </a:r>
              </a:p>
              <a:p>
                <a:pPr marL="285750" indent="-285750">
                  <a:buFont typeface="Arial" panose="020B0604020202020204" pitchFamily="34" charset="0"/>
                  <a:buChar char="•"/>
                </a:pPr>
                <a:r>
                  <a:rPr lang="en-US" sz="2400" dirty="0">
                    <a:solidFill>
                      <a:srgbClr val="000000"/>
                    </a:solidFill>
                    <a:cs typeface="Calibri" panose="020F0502020204030204" pitchFamily="34" charset="0"/>
                  </a:rPr>
                  <a:t>Current formula: (Total Sales Price </a:t>
                </a:r>
                <a14:m>
                  <m:oMath xmlns:m="http://schemas.openxmlformats.org/officeDocument/2006/math">
                    <m:r>
                      <a:rPr lang="en-US" sz="2400" i="1" smtClean="0">
                        <a:solidFill>
                          <a:srgbClr val="000000"/>
                        </a:solidFill>
                        <a:latin typeface="Cambria Math" panose="02040503050406030204" pitchFamily="18" charset="0"/>
                        <a:ea typeface="Cambria Math" panose="02040503050406030204" pitchFamily="18" charset="0"/>
                        <a:cs typeface="Calibri" panose="020F0502020204030204" pitchFamily="34" charset="0"/>
                      </a:rPr>
                      <m:t>÷</m:t>
                    </m:r>
                    <m:r>
                      <a:rPr lang="en-US" sz="2400" b="0" i="1" smtClean="0">
                        <a:solidFill>
                          <a:srgbClr val="000000"/>
                        </a:solidFill>
                        <a:latin typeface="Cambria Math" panose="02040503050406030204" pitchFamily="18" charset="0"/>
                        <a:ea typeface="Cambria Math" panose="02040503050406030204" pitchFamily="18" charset="0"/>
                        <a:cs typeface="Calibri" panose="020F0502020204030204" pitchFamily="34" charset="0"/>
                      </a:rPr>
                      <m:t> </m:t>
                    </m:r>
                  </m:oMath>
                </a14:m>
                <a:r>
                  <a:rPr lang="en-US" sz="2400" b="0" i="0" u="none" strike="noStrike" baseline="0" dirty="0">
                    <a:solidFill>
                      <a:srgbClr val="000000"/>
                    </a:solidFill>
                    <a:cs typeface="Calibri" panose="020F0502020204030204" pitchFamily="34" charset="0"/>
                  </a:rPr>
                  <a:t>$500)</a:t>
                </a:r>
                <a:r>
                  <a:rPr lang="en-US" sz="2400" b="0" i="0" u="none" strike="noStrike" dirty="0">
                    <a:solidFill>
                      <a:srgbClr val="000000"/>
                    </a:solidFill>
                    <a:cs typeface="Calibri" panose="020F0502020204030204" pitchFamily="34" charset="0"/>
                  </a:rPr>
                  <a:t> x $2.30 = Tax Due</a:t>
                </a:r>
              </a:p>
              <a:p>
                <a:pPr marL="285750" indent="-285750">
                  <a:buFont typeface="Arial" panose="020B0604020202020204" pitchFamily="34" charset="0"/>
                  <a:buChar char="•"/>
                </a:pPr>
                <a:r>
                  <a:rPr lang="en-US" sz="2400" dirty="0"/>
                  <a:t>Enacted in FY 22 Appropriation Bill (House Bill 6122Aaa, Article 14 Section 6, page 285):  </a:t>
                </a:r>
                <a:r>
                  <a:rPr lang="en-US" sz="2400" u="sng" dirty="0">
                    <a:solidFill>
                      <a:srgbClr val="0563C1"/>
                    </a:solidFill>
                    <a:effectLst/>
                    <a:ea typeface="Calibri" panose="020F0502020204030204" pitchFamily="34" charset="0"/>
                    <a:cs typeface="Times New Roman" panose="02020603050405020304" pitchFamily="18" charset="0"/>
                    <a:hlinkClick r:id="rId3"/>
                  </a:rPr>
                  <a:t>http://webserver.rilegislature.gov/BillText21/HouseText21/H6122Aaa.pdf</a:t>
                </a:r>
                <a:r>
                  <a:rPr lang="en-US" sz="2400" u="sng" dirty="0">
                    <a:solidFill>
                      <a:srgbClr val="0563C1"/>
                    </a:solidFill>
                    <a:ea typeface="Calibri" panose="020F0502020204030204" pitchFamily="34" charset="0"/>
                    <a:cs typeface="Times New Roman" panose="02020603050405020304" pitchFamily="18" charset="0"/>
                    <a:hlinkClick r:id="rId3"/>
                  </a:rPr>
                  <a:t>.</a:t>
                </a:r>
                <a:endParaRPr lang="en-US" sz="2400" b="0" i="0" u="none" strike="noStrike" dirty="0">
                  <a:solidFill>
                    <a:srgbClr val="000000"/>
                  </a:solidFill>
                  <a:cs typeface="Calibri" panose="020F0502020204030204" pitchFamily="34" charset="0"/>
                </a:endParaRPr>
              </a:p>
              <a:p>
                <a:pPr marL="285750" indent="-285750">
                  <a:buFont typeface="Arial" panose="020B0604020202020204" pitchFamily="34" charset="0"/>
                  <a:buChar char="•"/>
                </a:pPr>
                <a:r>
                  <a:rPr lang="en-US" sz="2400" dirty="0">
                    <a:solidFill>
                      <a:srgbClr val="000000"/>
                    </a:solidFill>
                    <a:cs typeface="Calibri" panose="020F0502020204030204" pitchFamily="34" charset="0"/>
                  </a:rPr>
                  <a:t>1/1/2022: an additional tax of $2.30 per $500 for amounts over $800,000 is </a:t>
                </a:r>
                <a:r>
                  <a:rPr lang="en-US" sz="2400" dirty="0">
                    <a:solidFill>
                      <a:schemeClr val="tx1">
                        <a:lumMod val="85000"/>
                        <a:lumOff val="15000"/>
                      </a:schemeClr>
                    </a:solidFill>
                    <a:cs typeface="Calibri" panose="020F0502020204030204" pitchFamily="34" charset="0"/>
                  </a:rPr>
                  <a:t>due</a:t>
                </a:r>
                <a:r>
                  <a:rPr lang="en-US" sz="2400" dirty="0">
                    <a:solidFill>
                      <a:srgbClr val="000000"/>
                    </a:solidFill>
                    <a:cs typeface="Calibri" panose="020F0502020204030204" pitchFamily="34" charset="0"/>
                  </a:rPr>
                  <a:t>.</a:t>
                </a:r>
              </a:p>
              <a:p>
                <a:pPr marL="285750" indent="-285750">
                  <a:buFont typeface="Arial" panose="020B0604020202020204" pitchFamily="34" charset="0"/>
                  <a:buChar char="•"/>
                </a:pPr>
                <a:r>
                  <a:rPr lang="en-US" sz="2400" dirty="0">
                    <a:solidFill>
                      <a:srgbClr val="000000"/>
                    </a:solidFill>
                    <a:cs typeface="Calibri" panose="020F0502020204030204" pitchFamily="34" charset="0"/>
                  </a:rPr>
                  <a:t>1/1/2022 formula: (Total Sales Price </a:t>
                </a:r>
                <a14:m>
                  <m:oMath xmlns:m="http://schemas.openxmlformats.org/officeDocument/2006/math">
                    <m:r>
                      <a:rPr lang="en-US" sz="2400" i="1" smtClean="0">
                        <a:solidFill>
                          <a:srgbClr val="000000"/>
                        </a:solidFill>
                        <a:latin typeface="Cambria Math" panose="02040503050406030204" pitchFamily="18" charset="0"/>
                        <a:ea typeface="Cambria Math" panose="02040503050406030204" pitchFamily="18" charset="0"/>
                        <a:cs typeface="Calibri" panose="020F0502020204030204" pitchFamily="34" charset="0"/>
                      </a:rPr>
                      <m:t>÷</m:t>
                    </m:r>
                  </m:oMath>
                </a14:m>
                <a:r>
                  <a:rPr lang="en-US" sz="2400" dirty="0">
                    <a:solidFill>
                      <a:srgbClr val="000000"/>
                    </a:solidFill>
                    <a:cs typeface="Calibri" panose="020F0502020204030204" pitchFamily="34" charset="0"/>
                  </a:rPr>
                  <a:t> $500) X $2.30 </a:t>
                </a:r>
                <a:r>
                  <a:rPr lang="en-US" sz="2400" dirty="0">
                    <a:solidFill>
                      <a:srgbClr val="C00000"/>
                    </a:solidFill>
                    <a:cs typeface="Calibri" panose="020F0502020204030204" pitchFamily="34" charset="0"/>
                  </a:rPr>
                  <a:t>plus </a:t>
                </a:r>
                <a:r>
                  <a:rPr lang="en-US" sz="2400" dirty="0">
                    <a:solidFill>
                      <a:schemeClr val="tx1">
                        <a:lumMod val="85000"/>
                        <a:lumOff val="15000"/>
                      </a:schemeClr>
                    </a:solidFill>
                    <a:cs typeface="Calibri" panose="020F0502020204030204" pitchFamily="34" charset="0"/>
                  </a:rPr>
                  <a:t>(Amount over $800K </a:t>
                </a:r>
                <a14:m>
                  <m:oMath xmlns:m="http://schemas.openxmlformats.org/officeDocument/2006/math">
                    <m:r>
                      <a:rPr lang="en-US" sz="2400" i="1">
                        <a:solidFill>
                          <a:srgbClr val="000000"/>
                        </a:solidFill>
                        <a:latin typeface="Cambria Math" panose="02040503050406030204" pitchFamily="18" charset="0"/>
                        <a:ea typeface="Cambria Math" panose="02040503050406030204" pitchFamily="18" charset="0"/>
                        <a:cs typeface="Calibri" panose="020F0502020204030204" pitchFamily="34" charset="0"/>
                      </a:rPr>
                      <m:t>÷</m:t>
                    </m:r>
                  </m:oMath>
                </a14:m>
                <a:r>
                  <a:rPr lang="en-US" sz="2400" dirty="0">
                    <a:solidFill>
                      <a:srgbClr val="000000"/>
                    </a:solidFill>
                    <a:cs typeface="Calibri" panose="020F0502020204030204" pitchFamily="34" charset="0"/>
                  </a:rPr>
                  <a:t> $500) x $2.30 = Tax Due</a:t>
                </a:r>
              </a:p>
              <a:p>
                <a:pPr marL="285750" indent="-285750">
                  <a:buFont typeface="Arial" panose="020B0604020202020204" pitchFamily="34" charset="0"/>
                  <a:buChar char="•"/>
                </a:pPr>
                <a:endParaRPr lang="en-US" sz="2400" dirty="0">
                  <a:solidFill>
                    <a:srgbClr val="000000"/>
                  </a:solidFill>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endParaRPr lang="en-US" sz="2400" dirty="0">
                  <a:solidFill>
                    <a:srgbClr val="000000"/>
                  </a:solidFill>
                  <a:latin typeface="Calibri" panose="020F0502020204030204" pitchFamily="34" charset="0"/>
                  <a:cs typeface="Calibri" panose="020F0502020204030204" pitchFamily="34" charset="0"/>
                </a:endParaRPr>
              </a:p>
            </p:txBody>
          </p:sp>
        </mc:Choice>
        <mc:Fallback xmlns="">
          <p:sp>
            <p:nvSpPr>
              <p:cNvPr id="8" name="TextBox 7">
                <a:extLst>
                  <a:ext uri="{FF2B5EF4-FFF2-40B4-BE49-F238E27FC236}">
                    <a16:creationId xmlns:a16="http://schemas.microsoft.com/office/drawing/2014/main" id="{C644D611-836D-40C9-9F25-B411B30938D7}"/>
                  </a:ext>
                </a:extLst>
              </p:cNvPr>
              <p:cNvSpPr txBox="1">
                <a:spLocks noRot="1" noChangeAspect="1" noMove="1" noResize="1" noEditPoints="1" noAdjustHandles="1" noChangeArrowheads="1" noChangeShapeType="1" noTextEdit="1"/>
              </p:cNvSpPr>
              <p:nvPr/>
            </p:nvSpPr>
            <p:spPr>
              <a:xfrm>
                <a:off x="10626" y="1874684"/>
                <a:ext cx="12181374" cy="4524315"/>
              </a:xfrm>
              <a:prstGeom prst="rect">
                <a:avLst/>
              </a:prstGeom>
              <a:blipFill>
                <a:blip r:embed="rId4"/>
                <a:stretch>
                  <a:fillRect l="-701" t="-1078" r="-1251"/>
                </a:stretch>
              </a:blipFill>
            </p:spPr>
            <p:txBody>
              <a:bodyPr/>
              <a:lstStyle/>
              <a:p>
                <a:r>
                  <a:rPr lang="en-US">
                    <a:noFill/>
                  </a:rPr>
                  <a:t> </a:t>
                </a:r>
              </a:p>
            </p:txBody>
          </p:sp>
        </mc:Fallback>
      </mc:AlternateContent>
    </p:spTree>
    <p:extLst>
      <p:ext uri="{BB962C8B-B14F-4D97-AF65-F5344CB8AC3E}">
        <p14:creationId xmlns:p14="http://schemas.microsoft.com/office/powerpoint/2010/main" val="184337027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07D381-05F1-4403-B583-A896CF8076B9}"/>
              </a:ext>
            </a:extLst>
          </p:cNvPr>
          <p:cNvSpPr>
            <a:spLocks noGrp="1"/>
          </p:cNvSpPr>
          <p:nvPr>
            <p:ph type="title"/>
          </p:nvPr>
        </p:nvSpPr>
        <p:spPr>
          <a:xfrm>
            <a:off x="344325" y="284265"/>
            <a:ext cx="9637164" cy="865468"/>
          </a:xfrm>
        </p:spPr>
        <p:txBody>
          <a:bodyPr>
            <a:normAutofit/>
          </a:bodyPr>
          <a:lstStyle/>
          <a:p>
            <a:r>
              <a:rPr lang="da-DK" dirty="0"/>
              <a:t>Current vs. Jan.1, 2022 Real Estate Conveyance Tax Law </a:t>
            </a:r>
            <a:endParaRPr lang="en-US" dirty="0"/>
          </a:p>
        </p:txBody>
      </p:sp>
      <p:sp>
        <p:nvSpPr>
          <p:cNvPr id="5" name="Slide Number Placeholder 4">
            <a:extLst>
              <a:ext uri="{FF2B5EF4-FFF2-40B4-BE49-F238E27FC236}">
                <a16:creationId xmlns:a16="http://schemas.microsoft.com/office/drawing/2014/main" id="{A1CAA9ED-F54B-42F3-8B8D-0C92269E7314}"/>
              </a:ext>
            </a:extLst>
          </p:cNvPr>
          <p:cNvSpPr>
            <a:spLocks noGrp="1"/>
          </p:cNvSpPr>
          <p:nvPr>
            <p:ph type="sldNum" sz="quarter" idx="12"/>
          </p:nvPr>
        </p:nvSpPr>
        <p:spPr/>
        <p:txBody>
          <a:bodyPr/>
          <a:lstStyle/>
          <a:p>
            <a:r>
              <a:rPr lang="en-US" dirty="0"/>
              <a:t>Slide </a:t>
            </a:r>
            <a:fld id="{9CEF2F22-5709-41C3-8EB7-7BEDBFD473CC}" type="slidenum">
              <a:rPr lang="en-US" smtClean="0"/>
              <a:pPr/>
              <a:t>34</a:t>
            </a:fld>
            <a:endParaRPr lang="en-US" dirty="0"/>
          </a:p>
        </p:txBody>
      </p:sp>
      <p:sp>
        <p:nvSpPr>
          <p:cNvPr id="15" name="Rectangle 14">
            <a:extLst>
              <a:ext uri="{FF2B5EF4-FFF2-40B4-BE49-F238E27FC236}">
                <a16:creationId xmlns:a16="http://schemas.microsoft.com/office/drawing/2014/main" id="{57BFB2F1-BEEE-4D48-93C8-85BDA98C672C}"/>
              </a:ext>
            </a:extLst>
          </p:cNvPr>
          <p:cNvSpPr/>
          <p:nvPr/>
        </p:nvSpPr>
        <p:spPr>
          <a:xfrm>
            <a:off x="1" y="1242283"/>
            <a:ext cx="12191999" cy="64314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latin typeface="Segoe UI Light" panose="020B0502040204020203" pitchFamily="34" charset="0"/>
              <a:cs typeface="Segoe UI Light" panose="020B0502040204020203" pitchFamily="34" charset="0"/>
            </a:endParaRPr>
          </a:p>
        </p:txBody>
      </p:sp>
      <p:sp>
        <p:nvSpPr>
          <p:cNvPr id="3" name="TextBox 2">
            <a:extLst>
              <a:ext uri="{FF2B5EF4-FFF2-40B4-BE49-F238E27FC236}">
                <a16:creationId xmlns:a16="http://schemas.microsoft.com/office/drawing/2014/main" id="{43F60CB0-CB6D-4F67-ABF5-07284CFB443E}"/>
              </a:ext>
            </a:extLst>
          </p:cNvPr>
          <p:cNvSpPr txBox="1"/>
          <p:nvPr/>
        </p:nvSpPr>
        <p:spPr>
          <a:xfrm>
            <a:off x="0" y="1885428"/>
            <a:ext cx="12191999" cy="4524315"/>
          </a:xfrm>
          <a:prstGeom prst="rect">
            <a:avLst/>
          </a:prstGeom>
          <a:solidFill>
            <a:schemeClr val="bg2"/>
          </a:solidFill>
        </p:spPr>
        <p:txBody>
          <a:bodyPr wrap="square" rtlCol="0">
            <a:spAutoFit/>
          </a:bodyPr>
          <a:lstStyle/>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p:txBody>
      </p:sp>
      <p:graphicFrame>
        <p:nvGraphicFramePr>
          <p:cNvPr id="7" name="Table 7">
            <a:extLst>
              <a:ext uri="{FF2B5EF4-FFF2-40B4-BE49-F238E27FC236}">
                <a16:creationId xmlns:a16="http://schemas.microsoft.com/office/drawing/2014/main" id="{55915A13-90DC-4B2D-B577-D7181D908686}"/>
              </a:ext>
            </a:extLst>
          </p:cNvPr>
          <p:cNvGraphicFramePr>
            <a:graphicFrameLocks noGrp="1"/>
          </p:cNvGraphicFramePr>
          <p:nvPr/>
        </p:nvGraphicFramePr>
        <p:xfrm>
          <a:off x="-1" y="3575103"/>
          <a:ext cx="12192000" cy="2834640"/>
        </p:xfrm>
        <a:graphic>
          <a:graphicData uri="http://schemas.openxmlformats.org/drawingml/2006/table">
            <a:tbl>
              <a:tblPr firstRow="1" bandRow="1">
                <a:tableStyleId>{F5AB1C69-6EDB-4FF4-983F-18BD219EF322}</a:tableStyleId>
              </a:tblPr>
              <a:tblGrid>
                <a:gridCol w="6096000">
                  <a:extLst>
                    <a:ext uri="{9D8B030D-6E8A-4147-A177-3AD203B41FA5}">
                      <a16:colId xmlns:a16="http://schemas.microsoft.com/office/drawing/2014/main" val="1111653095"/>
                    </a:ext>
                  </a:extLst>
                </a:gridCol>
                <a:gridCol w="6096000">
                  <a:extLst>
                    <a:ext uri="{9D8B030D-6E8A-4147-A177-3AD203B41FA5}">
                      <a16:colId xmlns:a16="http://schemas.microsoft.com/office/drawing/2014/main" val="1756285134"/>
                    </a:ext>
                  </a:extLst>
                </a:gridCol>
              </a:tblGrid>
              <a:tr h="333981">
                <a:tc gridSpan="2">
                  <a:txBody>
                    <a:bodyPr/>
                    <a:lstStyle/>
                    <a:p>
                      <a:pPr algn="ctr"/>
                      <a:r>
                        <a:rPr lang="en-US" dirty="0"/>
                        <a:t>REAL ESTATE CONVEYANCE TAX DISTRIBUTION</a:t>
                      </a:r>
                    </a:p>
                  </a:txBody>
                  <a:tcPr/>
                </a:tc>
                <a:tc hMerge="1">
                  <a:txBody>
                    <a:bodyPr/>
                    <a:lstStyle/>
                    <a:p>
                      <a:endParaRPr lang="en-US" dirty="0"/>
                    </a:p>
                  </a:txBody>
                  <a:tcPr/>
                </a:tc>
                <a:extLst>
                  <a:ext uri="{0D108BD9-81ED-4DB2-BD59-A6C34878D82A}">
                    <a16:rowId xmlns:a16="http://schemas.microsoft.com/office/drawing/2014/main" val="71513395"/>
                  </a:ext>
                </a:extLst>
              </a:tr>
              <a:tr h="333981">
                <a:tc>
                  <a:txBody>
                    <a:bodyPr/>
                    <a:lstStyle/>
                    <a:p>
                      <a:r>
                        <a:rPr lang="en-US" b="1" dirty="0"/>
                        <a:t>TAX</a:t>
                      </a:r>
                    </a:p>
                  </a:txBody>
                  <a:tcPr/>
                </a:tc>
                <a:tc>
                  <a:txBody>
                    <a:bodyPr/>
                    <a:lstStyle/>
                    <a:p>
                      <a:r>
                        <a:rPr lang="en-US" b="1" dirty="0"/>
                        <a:t>DISTRIBUTION</a:t>
                      </a:r>
                    </a:p>
                  </a:txBody>
                  <a:tcPr/>
                </a:tc>
                <a:extLst>
                  <a:ext uri="{0D108BD9-81ED-4DB2-BD59-A6C34878D82A}">
                    <a16:rowId xmlns:a16="http://schemas.microsoft.com/office/drawing/2014/main" val="1678862128"/>
                  </a:ext>
                </a:extLst>
              </a:tr>
              <a:tr h="333981">
                <a:tc>
                  <a:txBody>
                    <a:bodyPr/>
                    <a:lstStyle/>
                    <a:p>
                      <a:r>
                        <a:rPr lang="en-US" dirty="0"/>
                        <a:t>Of the $2.30 per $500 of Tax Due on the Total Sales Price</a:t>
                      </a:r>
                    </a:p>
                  </a:txBody>
                  <a:tcPr/>
                </a:tc>
                <a:tc>
                  <a:txBody>
                    <a:bodyPr/>
                    <a:lstStyle/>
                    <a:p>
                      <a:r>
                        <a:rPr lang="en-US" dirty="0"/>
                        <a:t>$1.10 to municipality (retained) (47.83%)</a:t>
                      </a:r>
                    </a:p>
                  </a:txBody>
                  <a:tcPr/>
                </a:tc>
                <a:extLst>
                  <a:ext uri="{0D108BD9-81ED-4DB2-BD59-A6C34878D82A}">
                    <a16:rowId xmlns:a16="http://schemas.microsoft.com/office/drawing/2014/main" val="1834578173"/>
                  </a:ext>
                </a:extLst>
              </a:tr>
              <a:tr h="329406">
                <a:tc>
                  <a:txBody>
                    <a:bodyPr/>
                    <a:lstStyle/>
                    <a:p>
                      <a:endParaRPr lang="en-US" dirty="0"/>
                    </a:p>
                  </a:txBody>
                  <a:tcPr/>
                </a:tc>
                <a:tc>
                  <a:txBody>
                    <a:bodyPr/>
                    <a:lstStyle/>
                    <a:p>
                      <a:r>
                        <a:rPr lang="en-US" dirty="0"/>
                        <a:t>$0.60 for State Use</a:t>
                      </a:r>
                    </a:p>
                  </a:txBody>
                  <a:tcPr/>
                </a:tc>
                <a:extLst>
                  <a:ext uri="{0D108BD9-81ED-4DB2-BD59-A6C34878D82A}">
                    <a16:rowId xmlns:a16="http://schemas.microsoft.com/office/drawing/2014/main" val="1052903358"/>
                  </a:ext>
                </a:extLst>
              </a:tr>
              <a:tr h="333981">
                <a:tc>
                  <a:txBody>
                    <a:bodyPr/>
                    <a:lstStyle/>
                    <a:p>
                      <a:endParaRPr lang="en-US" dirty="0"/>
                    </a:p>
                  </a:txBody>
                  <a:tcPr/>
                </a:tc>
                <a:tc>
                  <a:txBody>
                    <a:bodyPr/>
                    <a:lstStyle/>
                    <a:p>
                      <a:r>
                        <a:rPr lang="en-US" dirty="0"/>
                        <a:t>$0.30 for Distressed Communities Relief Fund</a:t>
                      </a:r>
                    </a:p>
                  </a:txBody>
                  <a:tcPr/>
                </a:tc>
                <a:extLst>
                  <a:ext uri="{0D108BD9-81ED-4DB2-BD59-A6C34878D82A}">
                    <a16:rowId xmlns:a16="http://schemas.microsoft.com/office/drawing/2014/main" val="3275202438"/>
                  </a:ext>
                </a:extLst>
              </a:tr>
              <a:tr h="333981">
                <a:tc>
                  <a:txBody>
                    <a:bodyPr/>
                    <a:lstStyle/>
                    <a:p>
                      <a:endParaRPr lang="en-US" dirty="0"/>
                    </a:p>
                  </a:txBody>
                  <a:tcPr/>
                </a:tc>
                <a:tc>
                  <a:txBody>
                    <a:bodyPr/>
                    <a:lstStyle/>
                    <a:p>
                      <a:r>
                        <a:rPr lang="en-US" dirty="0"/>
                        <a:t>$0.30 to Housing Resources Commission</a:t>
                      </a:r>
                    </a:p>
                  </a:txBody>
                  <a:tcPr/>
                </a:tc>
                <a:extLst>
                  <a:ext uri="{0D108BD9-81ED-4DB2-BD59-A6C34878D82A}">
                    <a16:rowId xmlns:a16="http://schemas.microsoft.com/office/drawing/2014/main" val="2332443987"/>
                  </a:ext>
                </a:extLst>
              </a:tr>
              <a:tr h="576461">
                <a:tc>
                  <a:txBody>
                    <a:bodyPr/>
                    <a:lstStyle/>
                    <a:p>
                      <a:r>
                        <a:rPr lang="en-US" dirty="0"/>
                        <a:t>Effective Jan. 1, 2022, of the $2.30 per $500 of Tax Due on the amount greater than $800,000</a:t>
                      </a:r>
                    </a:p>
                  </a:txBody>
                  <a:tcPr/>
                </a:tc>
                <a:tc>
                  <a:txBody>
                    <a:bodyPr/>
                    <a:lstStyle/>
                    <a:p>
                      <a:r>
                        <a:rPr lang="en-US" dirty="0"/>
                        <a:t>$2.30 Housing Production Fund</a:t>
                      </a:r>
                    </a:p>
                  </a:txBody>
                  <a:tcPr/>
                </a:tc>
                <a:extLst>
                  <a:ext uri="{0D108BD9-81ED-4DB2-BD59-A6C34878D82A}">
                    <a16:rowId xmlns:a16="http://schemas.microsoft.com/office/drawing/2014/main" val="3893687578"/>
                  </a:ext>
                </a:extLst>
              </a:tr>
            </a:tbl>
          </a:graphicData>
        </a:graphic>
      </p:graphicFrame>
      <mc:AlternateContent xmlns:mc="http://schemas.openxmlformats.org/markup-compatibility/2006" xmlns:a14="http://schemas.microsoft.com/office/drawing/2010/main">
        <mc:Choice Requires="a14">
          <p:graphicFrame>
            <p:nvGraphicFramePr>
              <p:cNvPr id="8" name="Table 7">
                <a:extLst>
                  <a:ext uri="{FF2B5EF4-FFF2-40B4-BE49-F238E27FC236}">
                    <a16:creationId xmlns:a16="http://schemas.microsoft.com/office/drawing/2014/main" id="{DEB11361-F346-47B4-AEBE-74DACF329817}"/>
                  </a:ext>
                </a:extLst>
              </p:cNvPr>
              <p:cNvGraphicFramePr>
                <a:graphicFrameLocks noGrp="1"/>
              </p:cNvGraphicFramePr>
              <p:nvPr/>
            </p:nvGraphicFramePr>
            <p:xfrm>
              <a:off x="0" y="1885429"/>
              <a:ext cx="12192000" cy="1712726"/>
            </p:xfrm>
            <a:graphic>
              <a:graphicData uri="http://schemas.openxmlformats.org/drawingml/2006/table">
                <a:tbl>
                  <a:tblPr firstRow="1" bandRow="1">
                    <a:tableStyleId>{F5AB1C69-6EDB-4FF4-983F-18BD219EF322}</a:tableStyleId>
                  </a:tblPr>
                  <a:tblGrid>
                    <a:gridCol w="3599542">
                      <a:extLst>
                        <a:ext uri="{9D8B030D-6E8A-4147-A177-3AD203B41FA5}">
                          <a16:colId xmlns:a16="http://schemas.microsoft.com/office/drawing/2014/main" val="1111653095"/>
                        </a:ext>
                      </a:extLst>
                    </a:gridCol>
                    <a:gridCol w="8592458">
                      <a:extLst>
                        <a:ext uri="{9D8B030D-6E8A-4147-A177-3AD203B41FA5}">
                          <a16:colId xmlns:a16="http://schemas.microsoft.com/office/drawing/2014/main" val="1756285134"/>
                        </a:ext>
                      </a:extLst>
                    </a:gridCol>
                  </a:tblGrid>
                  <a:tr h="304249">
                    <a:tc gridSpan="2">
                      <a:txBody>
                        <a:bodyPr/>
                        <a:lstStyle/>
                        <a:p>
                          <a:pPr algn="ctr"/>
                          <a:r>
                            <a:rPr lang="en-US" dirty="0"/>
                            <a:t>REAL ESTATE CONVEYANCE TAX CALCULATION</a:t>
                          </a:r>
                        </a:p>
                      </a:txBody>
                      <a:tcPr/>
                    </a:tc>
                    <a:tc hMerge="1">
                      <a:txBody>
                        <a:bodyPr/>
                        <a:lstStyle/>
                        <a:p>
                          <a:endParaRPr lang="en-US" dirty="0"/>
                        </a:p>
                      </a:txBody>
                      <a:tcPr/>
                    </a:tc>
                    <a:extLst>
                      <a:ext uri="{0D108BD9-81ED-4DB2-BD59-A6C34878D82A}">
                        <a16:rowId xmlns:a16="http://schemas.microsoft.com/office/drawing/2014/main" val="71513395"/>
                      </a:ext>
                    </a:extLst>
                  </a:tr>
                  <a:tr h="532436">
                    <a:tc>
                      <a:txBody>
                        <a:bodyPr/>
                        <a:lstStyle/>
                        <a:p>
                          <a:r>
                            <a:rPr lang="en-US" dirty="0"/>
                            <a:t>Current Formula</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0" dirty="0">
                              <a:solidFill>
                                <a:schemeClr val="tx1"/>
                              </a:solidFill>
                              <a:latin typeface="Calibri" panose="020F0502020204030204" pitchFamily="34" charset="0"/>
                              <a:cs typeface="Calibri" panose="020F0502020204030204" pitchFamily="34" charset="0"/>
                            </a:rPr>
                            <a:t>(Total Sales Price </a:t>
                          </a:r>
                          <a14:m>
                            <m:oMath xmlns:m="http://schemas.openxmlformats.org/officeDocument/2006/math">
                              <m:r>
                                <a:rPr lang="en-US" sz="1800" i="1" smtClean="0">
                                  <a:solidFill>
                                    <a:schemeClr val="tx1"/>
                                  </a:solidFill>
                                  <a:latin typeface="Cambria Math" panose="02040503050406030204" pitchFamily="18" charset="0"/>
                                  <a:ea typeface="Cambria Math" panose="02040503050406030204" pitchFamily="18" charset="0"/>
                                  <a:cs typeface="Calibri" panose="020F0502020204030204" pitchFamily="34" charset="0"/>
                                </a:rPr>
                                <m:t>÷</m:t>
                              </m:r>
                              <m:r>
                                <a:rPr lang="en-US" sz="1800" b="0" i="1" smtClean="0">
                                  <a:solidFill>
                                    <a:schemeClr val="tx1"/>
                                  </a:solidFill>
                                  <a:latin typeface="Cambria Math" panose="02040503050406030204" pitchFamily="18" charset="0"/>
                                  <a:ea typeface="Cambria Math" panose="02040503050406030204" pitchFamily="18" charset="0"/>
                                  <a:cs typeface="Calibri" panose="020F0502020204030204" pitchFamily="34" charset="0"/>
                                </a:rPr>
                                <m:t> </m:t>
                              </m:r>
                            </m:oMath>
                          </a14:m>
                          <a:r>
                            <a:rPr lang="en-US" sz="1800" b="0" i="0" u="none" strike="noStrike" baseline="0" dirty="0">
                              <a:solidFill>
                                <a:schemeClr val="tx1"/>
                              </a:solidFill>
                              <a:latin typeface="Calibri" panose="020F0502020204030204" pitchFamily="34" charset="0"/>
                              <a:cs typeface="Calibri" panose="020F0502020204030204" pitchFamily="34" charset="0"/>
                            </a:rPr>
                            <a:t>$500)</a:t>
                          </a:r>
                          <a:r>
                            <a:rPr lang="en-US" sz="1800" b="0" i="0" u="none" strike="noStrike" dirty="0">
                              <a:solidFill>
                                <a:schemeClr val="tx1"/>
                              </a:solidFill>
                              <a:latin typeface="Calibri" panose="020F0502020204030204" pitchFamily="34" charset="0"/>
                              <a:cs typeface="Calibri" panose="020F0502020204030204" pitchFamily="34" charset="0"/>
                            </a:rPr>
                            <a:t> x $2.30 = Tax Due</a:t>
                          </a:r>
                        </a:p>
                        <a:p>
                          <a:endParaRPr lang="en-US" dirty="0"/>
                        </a:p>
                      </a:txBody>
                      <a:tcPr/>
                    </a:tc>
                    <a:extLst>
                      <a:ext uri="{0D108BD9-81ED-4DB2-BD59-A6C34878D82A}">
                        <a16:rowId xmlns:a16="http://schemas.microsoft.com/office/drawing/2014/main" val="1678862128"/>
                      </a:ext>
                    </a:extLst>
                  </a:tr>
                  <a:tr h="706886">
                    <a:tc>
                      <a:txBody>
                        <a:bodyPr/>
                        <a:lstStyle/>
                        <a:p>
                          <a:r>
                            <a:rPr lang="en-US" dirty="0"/>
                            <a:t>Jan. 1, 2022 Formula</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solidFill>
                                <a:schemeClr val="tx1"/>
                              </a:solidFill>
                              <a:latin typeface="Calibri" panose="020F0502020204030204" pitchFamily="34" charset="0"/>
                              <a:cs typeface="Calibri" panose="020F0502020204030204" pitchFamily="34" charset="0"/>
                            </a:rPr>
                            <a:t>(Total Sales Price </a:t>
                          </a:r>
                          <a14:m>
                            <m:oMath xmlns:m="http://schemas.openxmlformats.org/officeDocument/2006/math">
                              <m:r>
                                <a:rPr lang="en-US" sz="1800" i="1" smtClean="0">
                                  <a:solidFill>
                                    <a:schemeClr val="tx1"/>
                                  </a:solidFill>
                                  <a:latin typeface="Cambria Math" panose="02040503050406030204" pitchFamily="18" charset="0"/>
                                  <a:ea typeface="Cambria Math" panose="02040503050406030204" pitchFamily="18" charset="0"/>
                                  <a:cs typeface="Calibri" panose="020F0502020204030204" pitchFamily="34" charset="0"/>
                                </a:rPr>
                                <m:t>÷</m:t>
                              </m:r>
                            </m:oMath>
                          </a14:m>
                          <a:r>
                            <a:rPr lang="en-US" sz="1800" dirty="0">
                              <a:solidFill>
                                <a:schemeClr val="tx1"/>
                              </a:solidFill>
                              <a:latin typeface="Calibri" panose="020F0502020204030204" pitchFamily="34" charset="0"/>
                              <a:cs typeface="Calibri" panose="020F0502020204030204" pitchFamily="34" charset="0"/>
                            </a:rPr>
                            <a:t> $500) X $2.30 </a:t>
                          </a:r>
                          <a:r>
                            <a:rPr lang="en-US" sz="1800" b="1" dirty="0">
                              <a:solidFill>
                                <a:srgbClr val="C00000"/>
                              </a:solidFill>
                              <a:latin typeface="Calibri" panose="020F0502020204030204" pitchFamily="34" charset="0"/>
                              <a:cs typeface="Calibri" panose="020F0502020204030204" pitchFamily="34" charset="0"/>
                            </a:rPr>
                            <a:t>plus</a:t>
                          </a:r>
                          <a:r>
                            <a:rPr lang="en-US" sz="1800" dirty="0">
                              <a:solidFill>
                                <a:schemeClr val="tx1"/>
                              </a:solidFill>
                              <a:latin typeface="Calibri" panose="020F0502020204030204" pitchFamily="34" charset="0"/>
                              <a:cs typeface="Calibri" panose="020F0502020204030204" pitchFamily="34" charset="0"/>
                            </a:rPr>
                            <a:t> (Amount over $800K </a:t>
                          </a:r>
                          <a14:m>
                            <m:oMath xmlns:m="http://schemas.openxmlformats.org/officeDocument/2006/math">
                              <m:r>
                                <a:rPr lang="en-US" sz="1800" i="1">
                                  <a:solidFill>
                                    <a:schemeClr val="tx1"/>
                                  </a:solidFill>
                                  <a:latin typeface="Cambria Math" panose="02040503050406030204" pitchFamily="18" charset="0"/>
                                  <a:ea typeface="Cambria Math" panose="02040503050406030204" pitchFamily="18" charset="0"/>
                                  <a:cs typeface="Calibri" panose="020F0502020204030204" pitchFamily="34" charset="0"/>
                                </a:rPr>
                                <m:t>÷</m:t>
                              </m:r>
                            </m:oMath>
                          </a14:m>
                          <a:r>
                            <a:rPr lang="en-US" sz="1800" dirty="0">
                              <a:solidFill>
                                <a:schemeClr val="tx1"/>
                              </a:solidFill>
                              <a:latin typeface="Calibri" panose="020F0502020204030204" pitchFamily="34" charset="0"/>
                              <a:cs typeface="Calibri" panose="020F0502020204030204" pitchFamily="34" charset="0"/>
                            </a:rPr>
                            <a:t> $500) x $2.30 = Tax Due</a:t>
                          </a:r>
                          <a:endParaRPr lang="en-US" sz="1800" dirty="0">
                            <a:solidFill>
                              <a:schemeClr val="tx1"/>
                            </a:solidFill>
                          </a:endParaRPr>
                        </a:p>
                        <a:p>
                          <a:endParaRPr lang="en-US" dirty="0"/>
                        </a:p>
                      </a:txBody>
                      <a:tcPr/>
                    </a:tc>
                    <a:extLst>
                      <a:ext uri="{0D108BD9-81ED-4DB2-BD59-A6C34878D82A}">
                        <a16:rowId xmlns:a16="http://schemas.microsoft.com/office/drawing/2014/main" val="1834578173"/>
                      </a:ext>
                    </a:extLst>
                  </a:tr>
                </a:tbl>
              </a:graphicData>
            </a:graphic>
          </p:graphicFrame>
        </mc:Choice>
        <mc:Fallback xmlns="">
          <p:graphicFrame>
            <p:nvGraphicFramePr>
              <p:cNvPr id="8" name="Table 7">
                <a:extLst>
                  <a:ext uri="{FF2B5EF4-FFF2-40B4-BE49-F238E27FC236}">
                    <a16:creationId xmlns:a16="http://schemas.microsoft.com/office/drawing/2014/main" id="{DEB11361-F346-47B4-AEBE-74DACF329817}"/>
                  </a:ext>
                </a:extLst>
              </p:cNvPr>
              <p:cNvGraphicFramePr>
                <a:graphicFrameLocks noGrp="1"/>
              </p:cNvGraphicFramePr>
              <p:nvPr>
                <p:extLst>
                  <p:ext uri="{D42A27DB-BD31-4B8C-83A1-F6EECF244321}">
                    <p14:modId xmlns:p14="http://schemas.microsoft.com/office/powerpoint/2010/main" val="4133458110"/>
                  </p:ext>
                </p:extLst>
              </p:nvPr>
            </p:nvGraphicFramePr>
            <p:xfrm>
              <a:off x="0" y="1885429"/>
              <a:ext cx="12192000" cy="1712726"/>
            </p:xfrm>
            <a:graphic>
              <a:graphicData uri="http://schemas.openxmlformats.org/drawingml/2006/table">
                <a:tbl>
                  <a:tblPr firstRow="1" bandRow="1">
                    <a:tableStyleId>{F5AB1C69-6EDB-4FF4-983F-18BD219EF322}</a:tableStyleId>
                  </a:tblPr>
                  <a:tblGrid>
                    <a:gridCol w="3599542">
                      <a:extLst>
                        <a:ext uri="{9D8B030D-6E8A-4147-A177-3AD203B41FA5}">
                          <a16:colId xmlns:a16="http://schemas.microsoft.com/office/drawing/2014/main" val="1111653095"/>
                        </a:ext>
                      </a:extLst>
                    </a:gridCol>
                    <a:gridCol w="8592458">
                      <a:extLst>
                        <a:ext uri="{9D8B030D-6E8A-4147-A177-3AD203B41FA5}">
                          <a16:colId xmlns:a16="http://schemas.microsoft.com/office/drawing/2014/main" val="1756285134"/>
                        </a:ext>
                      </a:extLst>
                    </a:gridCol>
                  </a:tblGrid>
                  <a:tr h="365760">
                    <a:tc gridSpan="2">
                      <a:txBody>
                        <a:bodyPr/>
                        <a:lstStyle/>
                        <a:p>
                          <a:pPr algn="ctr"/>
                          <a:r>
                            <a:rPr lang="en-US" dirty="0"/>
                            <a:t>REAL ESTATE CONVEYANCE TAX CALCULATION</a:t>
                          </a:r>
                        </a:p>
                      </a:txBody>
                      <a:tcPr/>
                    </a:tc>
                    <a:tc hMerge="1">
                      <a:txBody>
                        <a:bodyPr/>
                        <a:lstStyle/>
                        <a:p>
                          <a:endParaRPr lang="en-US" dirty="0"/>
                        </a:p>
                      </a:txBody>
                      <a:tcPr/>
                    </a:tc>
                    <a:extLst>
                      <a:ext uri="{0D108BD9-81ED-4DB2-BD59-A6C34878D82A}">
                        <a16:rowId xmlns:a16="http://schemas.microsoft.com/office/drawing/2014/main" val="71513395"/>
                      </a:ext>
                    </a:extLst>
                  </a:tr>
                  <a:tr h="640080">
                    <a:tc>
                      <a:txBody>
                        <a:bodyPr/>
                        <a:lstStyle/>
                        <a:p>
                          <a:r>
                            <a:rPr lang="en-US" dirty="0"/>
                            <a:t>Current Formula</a:t>
                          </a:r>
                        </a:p>
                      </a:txBody>
                      <a:tcPr/>
                    </a:tc>
                    <a:tc>
                      <a:txBody>
                        <a:bodyPr/>
                        <a:lstStyle/>
                        <a:p>
                          <a:endParaRPr lang="en-US"/>
                        </a:p>
                      </a:txBody>
                      <a:tcPr>
                        <a:blipFill>
                          <a:blip r:embed="rId3"/>
                          <a:stretch>
                            <a:fillRect l="-41986" t="-61321" r="-355" b="-111321"/>
                          </a:stretch>
                        </a:blipFill>
                      </a:tcPr>
                    </a:tc>
                    <a:extLst>
                      <a:ext uri="{0D108BD9-81ED-4DB2-BD59-A6C34878D82A}">
                        <a16:rowId xmlns:a16="http://schemas.microsoft.com/office/drawing/2014/main" val="1678862128"/>
                      </a:ext>
                    </a:extLst>
                  </a:tr>
                  <a:tr h="706886">
                    <a:tc>
                      <a:txBody>
                        <a:bodyPr/>
                        <a:lstStyle/>
                        <a:p>
                          <a:r>
                            <a:rPr lang="en-US" dirty="0"/>
                            <a:t>Jan. 1, 2022 Formula</a:t>
                          </a:r>
                        </a:p>
                      </a:txBody>
                      <a:tcPr/>
                    </a:tc>
                    <a:tc>
                      <a:txBody>
                        <a:bodyPr/>
                        <a:lstStyle/>
                        <a:p>
                          <a:endParaRPr lang="en-US"/>
                        </a:p>
                      </a:txBody>
                      <a:tcPr>
                        <a:blipFill>
                          <a:blip r:embed="rId3"/>
                          <a:stretch>
                            <a:fillRect l="-41986" t="-147414" r="-355" b="-1724"/>
                          </a:stretch>
                        </a:blipFill>
                      </a:tcPr>
                    </a:tc>
                    <a:extLst>
                      <a:ext uri="{0D108BD9-81ED-4DB2-BD59-A6C34878D82A}">
                        <a16:rowId xmlns:a16="http://schemas.microsoft.com/office/drawing/2014/main" val="1834578173"/>
                      </a:ext>
                    </a:extLst>
                  </a:tr>
                </a:tbl>
              </a:graphicData>
            </a:graphic>
          </p:graphicFrame>
        </mc:Fallback>
      </mc:AlternateContent>
    </p:spTree>
    <p:extLst>
      <p:ext uri="{BB962C8B-B14F-4D97-AF65-F5344CB8AC3E}">
        <p14:creationId xmlns:p14="http://schemas.microsoft.com/office/powerpoint/2010/main" val="157598218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07D381-05F1-4403-B583-A896CF8076B9}"/>
              </a:ext>
            </a:extLst>
          </p:cNvPr>
          <p:cNvSpPr>
            <a:spLocks noGrp="1"/>
          </p:cNvSpPr>
          <p:nvPr>
            <p:ph type="title"/>
          </p:nvPr>
        </p:nvSpPr>
        <p:spPr>
          <a:xfrm>
            <a:off x="1057389" y="303554"/>
            <a:ext cx="9637164" cy="865468"/>
          </a:xfrm>
        </p:spPr>
        <p:txBody>
          <a:bodyPr/>
          <a:lstStyle/>
          <a:p>
            <a:pPr algn="ctr"/>
            <a:r>
              <a:rPr lang="en-US" sz="3200" dirty="0"/>
              <a:t>Tax Assessment and Review</a:t>
            </a:r>
            <a:endParaRPr lang="en-US" dirty="0"/>
          </a:p>
        </p:txBody>
      </p:sp>
      <p:sp>
        <p:nvSpPr>
          <p:cNvPr id="5" name="Slide Number Placeholder 4">
            <a:extLst>
              <a:ext uri="{FF2B5EF4-FFF2-40B4-BE49-F238E27FC236}">
                <a16:creationId xmlns:a16="http://schemas.microsoft.com/office/drawing/2014/main" id="{A1CAA9ED-F54B-42F3-8B8D-0C92269E7314}"/>
              </a:ext>
            </a:extLst>
          </p:cNvPr>
          <p:cNvSpPr>
            <a:spLocks noGrp="1"/>
          </p:cNvSpPr>
          <p:nvPr>
            <p:ph type="sldNum" sz="quarter" idx="12"/>
          </p:nvPr>
        </p:nvSpPr>
        <p:spPr/>
        <p:txBody>
          <a:bodyPr/>
          <a:lstStyle/>
          <a:p>
            <a:r>
              <a:rPr lang="en-US" dirty="0"/>
              <a:t>Slide </a:t>
            </a:r>
            <a:fld id="{9CEF2F22-5709-41C3-8EB7-7BEDBFD473CC}" type="slidenum">
              <a:rPr lang="en-US" smtClean="0"/>
              <a:pPr/>
              <a:t>35</a:t>
            </a:fld>
            <a:endParaRPr lang="en-US" dirty="0"/>
          </a:p>
        </p:txBody>
      </p:sp>
      <p:sp>
        <p:nvSpPr>
          <p:cNvPr id="15" name="Rectangle 14">
            <a:extLst>
              <a:ext uri="{FF2B5EF4-FFF2-40B4-BE49-F238E27FC236}">
                <a16:creationId xmlns:a16="http://schemas.microsoft.com/office/drawing/2014/main" id="{57BFB2F1-BEEE-4D48-93C8-85BDA98C672C}"/>
              </a:ext>
            </a:extLst>
          </p:cNvPr>
          <p:cNvSpPr/>
          <p:nvPr/>
        </p:nvSpPr>
        <p:spPr>
          <a:xfrm>
            <a:off x="10626" y="1328828"/>
            <a:ext cx="12191999" cy="66100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cs typeface="Segoe UI Light" panose="020B0502040204020203" pitchFamily="34" charset="0"/>
              </a:rPr>
              <a:t>Real Estate Conveyance Tax Continued</a:t>
            </a:r>
          </a:p>
        </p:txBody>
      </p:sp>
      <p:sp>
        <p:nvSpPr>
          <p:cNvPr id="8" name="TextBox 7">
            <a:extLst>
              <a:ext uri="{FF2B5EF4-FFF2-40B4-BE49-F238E27FC236}">
                <a16:creationId xmlns:a16="http://schemas.microsoft.com/office/drawing/2014/main" id="{C644D611-836D-40C9-9F25-B411B30938D7}"/>
              </a:ext>
            </a:extLst>
          </p:cNvPr>
          <p:cNvSpPr txBox="1"/>
          <p:nvPr/>
        </p:nvSpPr>
        <p:spPr>
          <a:xfrm>
            <a:off x="0" y="1989830"/>
            <a:ext cx="12181374" cy="4431983"/>
          </a:xfrm>
          <a:prstGeom prst="rect">
            <a:avLst/>
          </a:prstGeom>
          <a:solidFill>
            <a:schemeClr val="bg2"/>
          </a:solidFill>
        </p:spPr>
        <p:txBody>
          <a:bodyPr wrap="square" rtlCol="0">
            <a:spAutoFit/>
          </a:bodyPr>
          <a:lstStyle/>
          <a:p>
            <a:pPr marL="285750" indent="-285750">
              <a:buFont typeface="Arial" panose="020B0604020202020204" pitchFamily="34" charset="0"/>
              <a:buChar char="•"/>
            </a:pPr>
            <a:endParaRPr lang="en-US" sz="2400" dirty="0">
              <a:solidFill>
                <a:srgbClr val="000000"/>
              </a:solidFill>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US" sz="2400" dirty="0">
                <a:solidFill>
                  <a:srgbClr val="000000"/>
                </a:solidFill>
                <a:cs typeface="Calibri" panose="020F0502020204030204" pitchFamily="34" charset="0"/>
              </a:rPr>
              <a:t>New formula also applies to the CVYT-2 Acquired Real Estate Companies</a:t>
            </a:r>
          </a:p>
          <a:p>
            <a:pPr marL="285750" indent="-285750">
              <a:buFont typeface="Arial" panose="020B0604020202020204" pitchFamily="34" charset="0"/>
              <a:buChar char="•"/>
            </a:pPr>
            <a:r>
              <a:rPr lang="en-US" sz="2400" dirty="0">
                <a:solidFill>
                  <a:srgbClr val="000000"/>
                </a:solidFill>
                <a:cs typeface="Calibri" panose="020F0502020204030204" pitchFamily="34" charset="0"/>
              </a:rPr>
              <a:t>What is an Acquired Real Estate Company</a:t>
            </a:r>
          </a:p>
          <a:p>
            <a:pPr marL="800100" lvl="1" indent="-342900">
              <a:buFont typeface="Courier New" panose="02070309020205020404" pitchFamily="49" charset="0"/>
              <a:buChar char="o"/>
            </a:pPr>
            <a:r>
              <a:rPr lang="en-US" sz="2400" dirty="0">
                <a:hlinkClick r:id="rId3"/>
              </a:rPr>
              <a:t>Acquired Real Estate Company Advisory</a:t>
            </a:r>
            <a:endParaRPr lang="en-US" sz="2400" dirty="0"/>
          </a:p>
          <a:p>
            <a:pPr marL="800100" lvl="1" indent="-342900">
              <a:buFont typeface="Courier New" panose="02070309020205020404" pitchFamily="49" charset="0"/>
              <a:buChar char="o"/>
            </a:pPr>
            <a:r>
              <a:rPr lang="en-US" sz="2400" dirty="0"/>
              <a:t>R.I. Gen. Law § 44-25-1 as amended was effective July 1,2015</a:t>
            </a:r>
          </a:p>
          <a:p>
            <a:pPr marL="800100" lvl="1" indent="-342900">
              <a:buFont typeface="Courier New" panose="02070309020205020404" pitchFamily="49" charset="0"/>
              <a:buChar char="o"/>
            </a:pPr>
            <a:r>
              <a:rPr lang="en-US" sz="2400" dirty="0"/>
              <a:t>Change in ownership of a company who is primarily engaged in holding, selling or leasing real estate.</a:t>
            </a:r>
          </a:p>
          <a:p>
            <a:pPr marL="800100" lvl="1" indent="-342900">
              <a:buFont typeface="Courier New" panose="02070309020205020404" pitchFamily="49" charset="0"/>
              <a:buChar char="o"/>
            </a:pPr>
            <a:r>
              <a:rPr lang="en-US" sz="2400" dirty="0"/>
              <a:t>For this requirement you must “real estate company” and an “acquired real estate company” in order to be subject to the tax. </a:t>
            </a:r>
          </a:p>
          <a:p>
            <a:pPr marL="800100" lvl="1" indent="-342900">
              <a:buFont typeface="Courier New" panose="02070309020205020404" pitchFamily="49" charset="0"/>
              <a:buChar char="o"/>
            </a:pPr>
            <a:r>
              <a:rPr lang="en-US" sz="2400" dirty="0"/>
              <a:t>Statutory definitions on next slide for reference</a:t>
            </a:r>
          </a:p>
          <a:p>
            <a:pPr lvl="1"/>
            <a:endParaRPr lang="en-US" dirty="0">
              <a:solidFill>
                <a:srgbClr val="000000"/>
              </a:solidFill>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endParaRPr lang="en-US" sz="2400" dirty="0">
              <a:solidFill>
                <a:srgbClr val="000000"/>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49719027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07D381-05F1-4403-B583-A896CF8076B9}"/>
              </a:ext>
            </a:extLst>
          </p:cNvPr>
          <p:cNvSpPr>
            <a:spLocks noGrp="1"/>
          </p:cNvSpPr>
          <p:nvPr>
            <p:ph type="title"/>
          </p:nvPr>
        </p:nvSpPr>
        <p:spPr>
          <a:xfrm>
            <a:off x="344325" y="284265"/>
            <a:ext cx="9637164" cy="865468"/>
          </a:xfrm>
        </p:spPr>
        <p:txBody>
          <a:bodyPr/>
          <a:lstStyle/>
          <a:p>
            <a:pPr algn="ctr"/>
            <a:r>
              <a:rPr lang="en-US" sz="3200" dirty="0"/>
              <a:t>Tax Assessment and Review</a:t>
            </a:r>
            <a:endParaRPr lang="en-US" dirty="0"/>
          </a:p>
        </p:txBody>
      </p:sp>
      <p:sp>
        <p:nvSpPr>
          <p:cNvPr id="5" name="Slide Number Placeholder 4">
            <a:extLst>
              <a:ext uri="{FF2B5EF4-FFF2-40B4-BE49-F238E27FC236}">
                <a16:creationId xmlns:a16="http://schemas.microsoft.com/office/drawing/2014/main" id="{A1CAA9ED-F54B-42F3-8B8D-0C92269E7314}"/>
              </a:ext>
            </a:extLst>
          </p:cNvPr>
          <p:cNvSpPr>
            <a:spLocks noGrp="1"/>
          </p:cNvSpPr>
          <p:nvPr>
            <p:ph type="sldNum" sz="quarter" idx="12"/>
          </p:nvPr>
        </p:nvSpPr>
        <p:spPr/>
        <p:txBody>
          <a:bodyPr/>
          <a:lstStyle/>
          <a:p>
            <a:r>
              <a:rPr lang="en-US" dirty="0"/>
              <a:t>Slide </a:t>
            </a:r>
            <a:fld id="{9CEF2F22-5709-41C3-8EB7-7BEDBFD473CC}" type="slidenum">
              <a:rPr lang="en-US" smtClean="0"/>
              <a:pPr/>
              <a:t>36</a:t>
            </a:fld>
            <a:endParaRPr lang="en-US" dirty="0"/>
          </a:p>
        </p:txBody>
      </p:sp>
      <p:sp>
        <p:nvSpPr>
          <p:cNvPr id="15" name="Rectangle 14">
            <a:extLst>
              <a:ext uri="{FF2B5EF4-FFF2-40B4-BE49-F238E27FC236}">
                <a16:creationId xmlns:a16="http://schemas.microsoft.com/office/drawing/2014/main" id="{57BFB2F1-BEEE-4D48-93C8-85BDA98C672C}"/>
              </a:ext>
            </a:extLst>
          </p:cNvPr>
          <p:cNvSpPr/>
          <p:nvPr/>
        </p:nvSpPr>
        <p:spPr>
          <a:xfrm>
            <a:off x="-10625" y="1319135"/>
            <a:ext cx="12191999" cy="66100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cs typeface="Segoe UI Light" panose="020B0502040204020203" pitchFamily="34" charset="0"/>
              </a:rPr>
              <a:t>Real Estate Conveyance Tax Continued</a:t>
            </a:r>
          </a:p>
        </p:txBody>
      </p:sp>
      <p:sp>
        <p:nvSpPr>
          <p:cNvPr id="8" name="TextBox 7">
            <a:extLst>
              <a:ext uri="{FF2B5EF4-FFF2-40B4-BE49-F238E27FC236}">
                <a16:creationId xmlns:a16="http://schemas.microsoft.com/office/drawing/2014/main" id="{C644D611-836D-40C9-9F25-B411B30938D7}"/>
              </a:ext>
            </a:extLst>
          </p:cNvPr>
          <p:cNvSpPr txBox="1"/>
          <p:nvPr/>
        </p:nvSpPr>
        <p:spPr>
          <a:xfrm>
            <a:off x="10626" y="1874684"/>
            <a:ext cx="12181374" cy="5447645"/>
          </a:xfrm>
          <a:prstGeom prst="rect">
            <a:avLst/>
          </a:prstGeom>
          <a:solidFill>
            <a:schemeClr val="bg2"/>
          </a:solidFill>
        </p:spPr>
        <p:txBody>
          <a:bodyPr wrap="square" rtlCol="0">
            <a:spAutoFit/>
          </a:bodyPr>
          <a:lstStyle/>
          <a:p>
            <a:pPr marL="285750" indent="-285750">
              <a:buFont typeface="Arial" panose="020B0604020202020204" pitchFamily="34" charset="0"/>
              <a:buChar char="•"/>
            </a:pPr>
            <a:r>
              <a:rPr lang="en-US" dirty="0"/>
              <a:t>To determine if you are a “real estate company” you must be a corporation, limited liability company, partnership, or other legal entity which meets 1 or 2 below: </a:t>
            </a:r>
          </a:p>
          <a:p>
            <a:pPr marL="457200" indent="-457200">
              <a:buAutoNum type="arabicPeriod"/>
            </a:pPr>
            <a:r>
              <a:rPr lang="en-US" dirty="0"/>
              <a:t>Is primarily engaged in the business of holding, selling or leasing real estate, where 90% or more of the ownership of said real estate is held by 35 or fewer persons and which company either: (a) derives 60% or more of its annual gross receipts from the ownership or disposition of real estate; or, (b) owns real estate the value of which comprises 90% or more of the value of the entity’s entire tangible asset holdings exclusive of tangible assets which are fairly transferrable and actively traded on an established market. If you meet 1 (a) or 1 (b) above, you are primarily engaged in real estate and are considered a “real estate company.” OR </a:t>
            </a:r>
          </a:p>
          <a:p>
            <a:pPr marL="457200" indent="-457200">
              <a:buAutoNum type="arabicPeriod"/>
            </a:pPr>
            <a:r>
              <a:rPr lang="en-US" dirty="0"/>
              <a:t>2. 90% or more of the ownership interest in such entity is held by 35 or fewer persons and the entity owns as 90% or more of the fair market value of its assets a direct or indirect interest in a real estate company. An indirect ownership interest is an interest in an entity 90% or more of which is held by 35 or fewer persons and the purpose of the entity is the ownership of a real estate company.</a:t>
            </a:r>
          </a:p>
          <a:p>
            <a:pPr marL="285750" indent="-285750">
              <a:buFont typeface="Arial" panose="020B0604020202020204" pitchFamily="34" charset="0"/>
              <a:buChar char="•"/>
            </a:pPr>
            <a:r>
              <a:rPr lang="en-US" dirty="0"/>
              <a:t>An “acquired real estate company” is defined in the law as: a real estate company that has undergone a change in ownership interest if : (i) such change does not affect the continuity of the operations of the company; and (ii) the change, whether alone or together with prior changes has the effect of granting, transferring, assigning or conveying or vesting, transferring directly or indirectly, 50% or more of the total ownership in the company within a period of three (3) years. If you meet (i) and (ii) above, you are considered an acquired real estate company</a:t>
            </a:r>
          </a:p>
          <a:p>
            <a:endParaRPr lang="en-US" dirty="0">
              <a:solidFill>
                <a:srgbClr val="000000"/>
              </a:solidFill>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endParaRPr lang="en-US" sz="2400" dirty="0">
              <a:solidFill>
                <a:srgbClr val="000000"/>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6396449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D8379-8F39-4D79-9CF8-C95B7CE47118}"/>
              </a:ext>
            </a:extLst>
          </p:cNvPr>
          <p:cNvSpPr>
            <a:spLocks noGrp="1"/>
          </p:cNvSpPr>
          <p:nvPr>
            <p:ph type="title"/>
          </p:nvPr>
        </p:nvSpPr>
        <p:spPr/>
        <p:txBody>
          <a:bodyPr/>
          <a:lstStyle/>
          <a:p>
            <a:r>
              <a:rPr lang="en-US" dirty="0"/>
              <a:t>What’s New: Forms</a:t>
            </a:r>
          </a:p>
        </p:txBody>
      </p:sp>
      <p:sp>
        <p:nvSpPr>
          <p:cNvPr id="5" name="Slide Number Placeholder 4">
            <a:extLst>
              <a:ext uri="{FF2B5EF4-FFF2-40B4-BE49-F238E27FC236}">
                <a16:creationId xmlns:a16="http://schemas.microsoft.com/office/drawing/2014/main" id="{1636D30E-D681-4DA9-AF49-7315FBA75D20}"/>
              </a:ext>
            </a:extLst>
          </p:cNvPr>
          <p:cNvSpPr>
            <a:spLocks noGrp="1"/>
          </p:cNvSpPr>
          <p:nvPr>
            <p:ph type="sldNum" sz="quarter" idx="12"/>
          </p:nvPr>
        </p:nvSpPr>
        <p:spPr>
          <a:xfrm>
            <a:off x="11177637" y="6484787"/>
            <a:ext cx="872799" cy="241900"/>
          </a:xfrm>
        </p:spPr>
        <p:txBody>
          <a:bodyPr/>
          <a:lstStyle/>
          <a:p>
            <a:r>
              <a:rPr lang="en-US" dirty="0"/>
              <a:t>Slide </a:t>
            </a:r>
            <a:fld id="{9CEF2F22-5709-41C3-8EB7-7BEDBFD473CC}" type="slidenum">
              <a:rPr lang="en-US" smtClean="0"/>
              <a:pPr/>
              <a:t>37</a:t>
            </a:fld>
            <a:endParaRPr lang="en-US" dirty="0"/>
          </a:p>
        </p:txBody>
      </p:sp>
      <p:pic>
        <p:nvPicPr>
          <p:cNvPr id="4" name="Picture 3">
            <a:extLst>
              <a:ext uri="{FF2B5EF4-FFF2-40B4-BE49-F238E27FC236}">
                <a16:creationId xmlns:a16="http://schemas.microsoft.com/office/drawing/2014/main" id="{98E433A3-28A1-4AF9-A75A-13B275EFEBCC}"/>
              </a:ext>
            </a:extLst>
          </p:cNvPr>
          <p:cNvPicPr>
            <a:picLocks noChangeAspect="1"/>
          </p:cNvPicPr>
          <p:nvPr/>
        </p:nvPicPr>
        <p:blipFill>
          <a:blip r:embed="rId2"/>
          <a:stretch>
            <a:fillRect/>
          </a:stretch>
        </p:blipFill>
        <p:spPr>
          <a:xfrm>
            <a:off x="380202" y="1504681"/>
            <a:ext cx="11431595" cy="3848637"/>
          </a:xfrm>
          <a:prstGeom prst="rect">
            <a:avLst/>
          </a:prstGeom>
        </p:spPr>
      </p:pic>
    </p:spTree>
    <p:extLst>
      <p:ext uri="{BB962C8B-B14F-4D97-AF65-F5344CB8AC3E}">
        <p14:creationId xmlns:p14="http://schemas.microsoft.com/office/powerpoint/2010/main" val="282616574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D8379-8F39-4D79-9CF8-C95B7CE47118}"/>
              </a:ext>
            </a:extLst>
          </p:cNvPr>
          <p:cNvSpPr>
            <a:spLocks noGrp="1"/>
          </p:cNvSpPr>
          <p:nvPr>
            <p:ph type="title"/>
          </p:nvPr>
        </p:nvSpPr>
        <p:spPr/>
        <p:txBody>
          <a:bodyPr/>
          <a:lstStyle/>
          <a:p>
            <a:r>
              <a:rPr lang="en-US" dirty="0"/>
              <a:t>What’s New: Forms</a:t>
            </a:r>
          </a:p>
        </p:txBody>
      </p:sp>
      <p:sp>
        <p:nvSpPr>
          <p:cNvPr id="5" name="Slide Number Placeholder 4">
            <a:extLst>
              <a:ext uri="{FF2B5EF4-FFF2-40B4-BE49-F238E27FC236}">
                <a16:creationId xmlns:a16="http://schemas.microsoft.com/office/drawing/2014/main" id="{1636D30E-D681-4DA9-AF49-7315FBA75D20}"/>
              </a:ext>
            </a:extLst>
          </p:cNvPr>
          <p:cNvSpPr>
            <a:spLocks noGrp="1"/>
          </p:cNvSpPr>
          <p:nvPr>
            <p:ph type="sldNum" sz="quarter" idx="12"/>
          </p:nvPr>
        </p:nvSpPr>
        <p:spPr>
          <a:xfrm>
            <a:off x="11177637" y="6484787"/>
            <a:ext cx="872799" cy="241900"/>
          </a:xfrm>
        </p:spPr>
        <p:txBody>
          <a:bodyPr/>
          <a:lstStyle/>
          <a:p>
            <a:r>
              <a:rPr lang="en-US" dirty="0"/>
              <a:t>Slide </a:t>
            </a:r>
            <a:fld id="{9CEF2F22-5709-41C3-8EB7-7BEDBFD473CC}" type="slidenum">
              <a:rPr lang="en-US" smtClean="0"/>
              <a:pPr/>
              <a:t>38</a:t>
            </a:fld>
            <a:endParaRPr lang="en-US" dirty="0"/>
          </a:p>
        </p:txBody>
      </p:sp>
      <p:pic>
        <p:nvPicPr>
          <p:cNvPr id="6" name="Picture 5">
            <a:extLst>
              <a:ext uri="{FF2B5EF4-FFF2-40B4-BE49-F238E27FC236}">
                <a16:creationId xmlns:a16="http://schemas.microsoft.com/office/drawing/2014/main" id="{3D167B26-580A-4E13-ACBB-6B4DDD9FA404}"/>
              </a:ext>
            </a:extLst>
          </p:cNvPr>
          <p:cNvPicPr>
            <a:picLocks noChangeAspect="1"/>
          </p:cNvPicPr>
          <p:nvPr/>
        </p:nvPicPr>
        <p:blipFill>
          <a:blip r:embed="rId2"/>
          <a:stretch>
            <a:fillRect/>
          </a:stretch>
        </p:blipFill>
        <p:spPr>
          <a:xfrm>
            <a:off x="346860" y="675891"/>
            <a:ext cx="11498280" cy="5506218"/>
          </a:xfrm>
          <a:prstGeom prst="rect">
            <a:avLst/>
          </a:prstGeom>
        </p:spPr>
      </p:pic>
    </p:spTree>
    <p:extLst>
      <p:ext uri="{BB962C8B-B14F-4D97-AF65-F5344CB8AC3E}">
        <p14:creationId xmlns:p14="http://schemas.microsoft.com/office/powerpoint/2010/main" val="145845991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D8379-8F39-4D79-9CF8-C95B7CE47118}"/>
              </a:ext>
            </a:extLst>
          </p:cNvPr>
          <p:cNvSpPr>
            <a:spLocks noGrp="1"/>
          </p:cNvSpPr>
          <p:nvPr>
            <p:ph type="title"/>
          </p:nvPr>
        </p:nvSpPr>
        <p:spPr/>
        <p:txBody>
          <a:bodyPr/>
          <a:lstStyle/>
          <a:p>
            <a:r>
              <a:rPr lang="en-US" dirty="0"/>
              <a:t>What’s New: Forms</a:t>
            </a:r>
          </a:p>
        </p:txBody>
      </p:sp>
      <p:sp>
        <p:nvSpPr>
          <p:cNvPr id="5" name="Slide Number Placeholder 4">
            <a:extLst>
              <a:ext uri="{FF2B5EF4-FFF2-40B4-BE49-F238E27FC236}">
                <a16:creationId xmlns:a16="http://schemas.microsoft.com/office/drawing/2014/main" id="{1636D30E-D681-4DA9-AF49-7315FBA75D20}"/>
              </a:ext>
            </a:extLst>
          </p:cNvPr>
          <p:cNvSpPr>
            <a:spLocks noGrp="1"/>
          </p:cNvSpPr>
          <p:nvPr>
            <p:ph type="sldNum" sz="quarter" idx="12"/>
          </p:nvPr>
        </p:nvSpPr>
        <p:spPr>
          <a:xfrm>
            <a:off x="11177637" y="6484787"/>
            <a:ext cx="872799" cy="241900"/>
          </a:xfrm>
        </p:spPr>
        <p:txBody>
          <a:bodyPr/>
          <a:lstStyle/>
          <a:p>
            <a:r>
              <a:rPr lang="en-US" dirty="0"/>
              <a:t>Slide </a:t>
            </a:r>
            <a:fld id="{9CEF2F22-5709-41C3-8EB7-7BEDBFD473CC}" type="slidenum">
              <a:rPr lang="en-US" smtClean="0"/>
              <a:pPr/>
              <a:t>39</a:t>
            </a:fld>
            <a:endParaRPr lang="en-US" dirty="0"/>
          </a:p>
        </p:txBody>
      </p:sp>
      <p:pic>
        <p:nvPicPr>
          <p:cNvPr id="4" name="Picture 3">
            <a:extLst>
              <a:ext uri="{FF2B5EF4-FFF2-40B4-BE49-F238E27FC236}">
                <a16:creationId xmlns:a16="http://schemas.microsoft.com/office/drawing/2014/main" id="{FE841AE6-3F9C-4BEC-8290-9B2A738CF237}"/>
              </a:ext>
            </a:extLst>
          </p:cNvPr>
          <p:cNvPicPr>
            <a:picLocks noChangeAspect="1"/>
          </p:cNvPicPr>
          <p:nvPr/>
        </p:nvPicPr>
        <p:blipFill>
          <a:blip r:embed="rId2"/>
          <a:stretch>
            <a:fillRect/>
          </a:stretch>
        </p:blipFill>
        <p:spPr>
          <a:xfrm>
            <a:off x="380202" y="1028365"/>
            <a:ext cx="11431595" cy="4801270"/>
          </a:xfrm>
          <a:prstGeom prst="rect">
            <a:avLst/>
          </a:prstGeom>
        </p:spPr>
      </p:pic>
    </p:spTree>
    <p:extLst>
      <p:ext uri="{BB962C8B-B14F-4D97-AF65-F5344CB8AC3E}">
        <p14:creationId xmlns:p14="http://schemas.microsoft.com/office/powerpoint/2010/main" val="291084635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D8379-8F39-4D79-9CF8-C95B7CE47118}"/>
              </a:ext>
            </a:extLst>
          </p:cNvPr>
          <p:cNvSpPr>
            <a:spLocks noGrp="1"/>
          </p:cNvSpPr>
          <p:nvPr>
            <p:ph type="title"/>
          </p:nvPr>
        </p:nvSpPr>
        <p:spPr/>
        <p:txBody>
          <a:bodyPr/>
          <a:lstStyle/>
          <a:p>
            <a:r>
              <a:rPr lang="en-US" dirty="0"/>
              <a:t>What’s New: Forms</a:t>
            </a:r>
          </a:p>
        </p:txBody>
      </p:sp>
      <p:sp>
        <p:nvSpPr>
          <p:cNvPr id="5" name="Slide Number Placeholder 4">
            <a:extLst>
              <a:ext uri="{FF2B5EF4-FFF2-40B4-BE49-F238E27FC236}">
                <a16:creationId xmlns:a16="http://schemas.microsoft.com/office/drawing/2014/main" id="{1636D30E-D681-4DA9-AF49-7315FBA75D20}"/>
              </a:ext>
            </a:extLst>
          </p:cNvPr>
          <p:cNvSpPr>
            <a:spLocks noGrp="1"/>
          </p:cNvSpPr>
          <p:nvPr>
            <p:ph type="sldNum" sz="quarter" idx="12"/>
          </p:nvPr>
        </p:nvSpPr>
        <p:spPr>
          <a:xfrm>
            <a:off x="11177637" y="6484787"/>
            <a:ext cx="872799" cy="241900"/>
          </a:xfrm>
        </p:spPr>
        <p:txBody>
          <a:bodyPr/>
          <a:lstStyle/>
          <a:p>
            <a:r>
              <a:rPr lang="en-US" dirty="0"/>
              <a:t>Slide </a:t>
            </a:r>
            <a:fld id="{9CEF2F22-5709-41C3-8EB7-7BEDBFD473CC}" type="slidenum">
              <a:rPr lang="en-US" smtClean="0"/>
              <a:pPr/>
              <a:t>40</a:t>
            </a:fld>
            <a:endParaRPr lang="en-US" dirty="0"/>
          </a:p>
        </p:txBody>
      </p:sp>
      <p:pic>
        <p:nvPicPr>
          <p:cNvPr id="6" name="Picture 5">
            <a:extLst>
              <a:ext uri="{FF2B5EF4-FFF2-40B4-BE49-F238E27FC236}">
                <a16:creationId xmlns:a16="http://schemas.microsoft.com/office/drawing/2014/main" id="{2C2BAE27-4538-43B9-A36C-FAD4A8E502F4}"/>
              </a:ext>
            </a:extLst>
          </p:cNvPr>
          <p:cNvPicPr>
            <a:picLocks noChangeAspect="1"/>
          </p:cNvPicPr>
          <p:nvPr/>
        </p:nvPicPr>
        <p:blipFill>
          <a:blip r:embed="rId2"/>
          <a:stretch>
            <a:fillRect/>
          </a:stretch>
        </p:blipFill>
        <p:spPr>
          <a:xfrm>
            <a:off x="1867515" y="1485709"/>
            <a:ext cx="8456969" cy="3381855"/>
          </a:xfrm>
          <a:prstGeom prst="rect">
            <a:avLst/>
          </a:prstGeom>
        </p:spPr>
      </p:pic>
      <p:pic>
        <p:nvPicPr>
          <p:cNvPr id="8" name="Picture 7">
            <a:extLst>
              <a:ext uri="{FF2B5EF4-FFF2-40B4-BE49-F238E27FC236}">
                <a16:creationId xmlns:a16="http://schemas.microsoft.com/office/drawing/2014/main" id="{751E86D8-E4E2-4514-8C06-BD0CC6D39072}"/>
              </a:ext>
            </a:extLst>
          </p:cNvPr>
          <p:cNvPicPr>
            <a:picLocks noChangeAspect="1"/>
          </p:cNvPicPr>
          <p:nvPr/>
        </p:nvPicPr>
        <p:blipFill>
          <a:blip r:embed="rId3"/>
          <a:stretch>
            <a:fillRect/>
          </a:stretch>
        </p:blipFill>
        <p:spPr>
          <a:xfrm>
            <a:off x="1990810" y="5044574"/>
            <a:ext cx="8333674" cy="962159"/>
          </a:xfrm>
          <a:prstGeom prst="rect">
            <a:avLst/>
          </a:prstGeom>
        </p:spPr>
      </p:pic>
    </p:spTree>
    <p:extLst>
      <p:ext uri="{BB962C8B-B14F-4D97-AF65-F5344CB8AC3E}">
        <p14:creationId xmlns:p14="http://schemas.microsoft.com/office/powerpoint/2010/main" val="26132914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D8379-8F39-4D79-9CF8-C95B7CE47118}"/>
              </a:ext>
            </a:extLst>
          </p:cNvPr>
          <p:cNvSpPr>
            <a:spLocks noGrp="1"/>
          </p:cNvSpPr>
          <p:nvPr>
            <p:ph type="title"/>
          </p:nvPr>
        </p:nvSpPr>
        <p:spPr/>
        <p:txBody>
          <a:bodyPr/>
          <a:lstStyle/>
          <a:p>
            <a:r>
              <a:rPr lang="en-US" dirty="0"/>
              <a:t>What’s New: Forms</a:t>
            </a:r>
          </a:p>
        </p:txBody>
      </p:sp>
      <p:sp>
        <p:nvSpPr>
          <p:cNvPr id="5" name="Slide Number Placeholder 4">
            <a:extLst>
              <a:ext uri="{FF2B5EF4-FFF2-40B4-BE49-F238E27FC236}">
                <a16:creationId xmlns:a16="http://schemas.microsoft.com/office/drawing/2014/main" id="{1636D30E-D681-4DA9-AF49-7315FBA75D20}"/>
              </a:ext>
            </a:extLst>
          </p:cNvPr>
          <p:cNvSpPr>
            <a:spLocks noGrp="1"/>
          </p:cNvSpPr>
          <p:nvPr>
            <p:ph type="sldNum" sz="quarter" idx="12"/>
          </p:nvPr>
        </p:nvSpPr>
        <p:spPr>
          <a:xfrm>
            <a:off x="11177637" y="6484787"/>
            <a:ext cx="872799" cy="241900"/>
          </a:xfrm>
        </p:spPr>
        <p:txBody>
          <a:bodyPr/>
          <a:lstStyle/>
          <a:p>
            <a:r>
              <a:rPr lang="en-US" dirty="0"/>
              <a:t>Slide </a:t>
            </a:r>
            <a:fld id="{9CEF2F22-5709-41C3-8EB7-7BEDBFD473CC}" type="slidenum">
              <a:rPr lang="en-US" smtClean="0"/>
              <a:pPr/>
              <a:t>41</a:t>
            </a:fld>
            <a:endParaRPr lang="en-US" dirty="0"/>
          </a:p>
        </p:txBody>
      </p:sp>
      <p:pic>
        <p:nvPicPr>
          <p:cNvPr id="6" name="Picture 5">
            <a:extLst>
              <a:ext uri="{FF2B5EF4-FFF2-40B4-BE49-F238E27FC236}">
                <a16:creationId xmlns:a16="http://schemas.microsoft.com/office/drawing/2014/main" id="{2C2BAE27-4538-43B9-A36C-FAD4A8E502F4}"/>
              </a:ext>
            </a:extLst>
          </p:cNvPr>
          <p:cNvPicPr>
            <a:picLocks noChangeAspect="1"/>
          </p:cNvPicPr>
          <p:nvPr/>
        </p:nvPicPr>
        <p:blipFill>
          <a:blip r:embed="rId2"/>
          <a:stretch>
            <a:fillRect/>
          </a:stretch>
        </p:blipFill>
        <p:spPr>
          <a:xfrm>
            <a:off x="1867515" y="1485709"/>
            <a:ext cx="8456969" cy="3381855"/>
          </a:xfrm>
          <a:prstGeom prst="rect">
            <a:avLst/>
          </a:prstGeom>
        </p:spPr>
      </p:pic>
      <p:pic>
        <p:nvPicPr>
          <p:cNvPr id="8" name="Picture 7">
            <a:extLst>
              <a:ext uri="{FF2B5EF4-FFF2-40B4-BE49-F238E27FC236}">
                <a16:creationId xmlns:a16="http://schemas.microsoft.com/office/drawing/2014/main" id="{751E86D8-E4E2-4514-8C06-BD0CC6D39072}"/>
              </a:ext>
            </a:extLst>
          </p:cNvPr>
          <p:cNvPicPr>
            <a:picLocks noChangeAspect="1"/>
          </p:cNvPicPr>
          <p:nvPr/>
        </p:nvPicPr>
        <p:blipFill>
          <a:blip r:embed="rId3"/>
          <a:stretch>
            <a:fillRect/>
          </a:stretch>
        </p:blipFill>
        <p:spPr>
          <a:xfrm>
            <a:off x="1990810" y="5044574"/>
            <a:ext cx="8333674" cy="962159"/>
          </a:xfrm>
          <a:prstGeom prst="rect">
            <a:avLst/>
          </a:prstGeom>
        </p:spPr>
      </p:pic>
    </p:spTree>
    <p:extLst>
      <p:ext uri="{BB962C8B-B14F-4D97-AF65-F5344CB8AC3E}">
        <p14:creationId xmlns:p14="http://schemas.microsoft.com/office/powerpoint/2010/main" val="139525785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6D113B-933F-4BCF-9E6B-969A09330F26}"/>
              </a:ext>
            </a:extLst>
          </p:cNvPr>
          <p:cNvSpPr>
            <a:spLocks noGrp="1"/>
          </p:cNvSpPr>
          <p:nvPr>
            <p:ph type="title"/>
          </p:nvPr>
        </p:nvSpPr>
        <p:spPr/>
        <p:txBody>
          <a:bodyPr/>
          <a:lstStyle/>
          <a:p>
            <a:r>
              <a:rPr lang="en-US" dirty="0"/>
              <a:t>Greetings</a:t>
            </a:r>
          </a:p>
        </p:txBody>
      </p:sp>
      <p:sp>
        <p:nvSpPr>
          <p:cNvPr id="5" name="Slide Number Placeholder 4">
            <a:extLst>
              <a:ext uri="{FF2B5EF4-FFF2-40B4-BE49-F238E27FC236}">
                <a16:creationId xmlns:a16="http://schemas.microsoft.com/office/drawing/2014/main" id="{0559EF73-DE5E-4FAD-8788-52A1C044F28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rPr>
              <a:t>Slide </a:t>
            </a:r>
            <a:fld id="{9CEF2F22-5709-41C3-8EB7-7BEDBFD473CC}" type="slidenum">
              <a:rPr kumimoji="0" lang="en-US" sz="1200" b="0" i="0" u="none" strike="noStrike" kern="1200" cap="none" spc="0" normalizeH="0" baseline="0" noProof="0" smtClean="0">
                <a:ln>
                  <a:noFill/>
                </a:ln>
                <a:solidFill>
                  <a:prstClr val="white"/>
                </a:solidFill>
                <a:effectLst/>
                <a:uLnTx/>
                <a:uFillTx/>
                <a:latin typeface="Segoe UI" panose="020B0502040204020203" pitchFamily="34" charset="0"/>
                <a:ea typeface="+mn-ea"/>
                <a:cs typeface="Segoe UI" panose="020B0502040204020203"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endParaRPr>
          </a:p>
        </p:txBody>
      </p:sp>
      <p:sp>
        <p:nvSpPr>
          <p:cNvPr id="4" name="TextBox 3">
            <a:extLst>
              <a:ext uri="{FF2B5EF4-FFF2-40B4-BE49-F238E27FC236}">
                <a16:creationId xmlns:a16="http://schemas.microsoft.com/office/drawing/2014/main" id="{894995C2-2030-4AB2-B005-948A0C866DD5}"/>
              </a:ext>
            </a:extLst>
          </p:cNvPr>
          <p:cNvSpPr txBox="1"/>
          <p:nvPr/>
        </p:nvSpPr>
        <p:spPr>
          <a:xfrm>
            <a:off x="464234" y="2222695"/>
            <a:ext cx="10128737" cy="193899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black"/>
                </a:solidFill>
                <a:effectLst/>
                <a:uLnTx/>
                <a:uFillTx/>
                <a:latin typeface="Segoe UI Historic" panose="020B0502040204020203" pitchFamily="34" charset="0"/>
                <a:ea typeface="Segoe UI Historic" panose="020B0502040204020203" pitchFamily="34" charset="0"/>
                <a:cs typeface="Segoe UI Historic" panose="020B0502040204020203" pitchFamily="34" charset="0"/>
              </a:rPr>
              <a:t>Brianna Cherry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black"/>
                </a:solidFill>
                <a:effectLst/>
                <a:uLnTx/>
                <a:uFillTx/>
                <a:latin typeface="Segoe UI Historic" panose="020B0502040204020203" pitchFamily="34" charset="0"/>
                <a:ea typeface="Segoe UI Historic" panose="020B0502040204020203" pitchFamily="34" charset="0"/>
                <a:cs typeface="Segoe UI Historic" panose="020B0502040204020203" pitchFamily="34" charset="0"/>
              </a:rPr>
              <a:t>Chief Business Management Officer,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black"/>
                </a:solidFill>
                <a:effectLst/>
                <a:uLnTx/>
                <a:uFillTx/>
                <a:latin typeface="Segoe UI Historic" panose="020B0502040204020203" pitchFamily="34" charset="0"/>
                <a:ea typeface="Segoe UI Historic" panose="020B0502040204020203" pitchFamily="34" charset="0"/>
                <a:cs typeface="Segoe UI Historic" panose="020B0502040204020203" pitchFamily="34" charset="0"/>
              </a:rPr>
              <a:t>Taxpayer Experience Section</a:t>
            </a:r>
          </a:p>
        </p:txBody>
      </p:sp>
    </p:spTree>
    <p:extLst>
      <p:ext uri="{BB962C8B-B14F-4D97-AF65-F5344CB8AC3E}">
        <p14:creationId xmlns:p14="http://schemas.microsoft.com/office/powerpoint/2010/main" val="209131675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D8379-8F39-4D79-9CF8-C95B7CE47118}"/>
              </a:ext>
            </a:extLst>
          </p:cNvPr>
          <p:cNvSpPr>
            <a:spLocks noGrp="1"/>
          </p:cNvSpPr>
          <p:nvPr>
            <p:ph type="title"/>
          </p:nvPr>
        </p:nvSpPr>
        <p:spPr>
          <a:xfrm>
            <a:off x="0" y="0"/>
            <a:ext cx="12191999" cy="1162985"/>
          </a:xfrm>
          <a:solidFill>
            <a:schemeClr val="bg1"/>
          </a:solidFill>
        </p:spPr>
        <p:txBody>
          <a:bodyPr>
            <a:normAutofit/>
          </a:bodyPr>
          <a:lstStyle/>
          <a:p>
            <a:r>
              <a:rPr lang="en-US" dirty="0"/>
              <a:t>How do I file/pay? The Division of Taxation Taxpayer Portal</a:t>
            </a:r>
          </a:p>
        </p:txBody>
      </p:sp>
      <p:sp>
        <p:nvSpPr>
          <p:cNvPr id="5" name="Slide Number Placeholder 4">
            <a:extLst>
              <a:ext uri="{FF2B5EF4-FFF2-40B4-BE49-F238E27FC236}">
                <a16:creationId xmlns:a16="http://schemas.microsoft.com/office/drawing/2014/main" id="{1636D30E-D681-4DA9-AF49-7315FBA75D20}"/>
              </a:ext>
            </a:extLst>
          </p:cNvPr>
          <p:cNvSpPr>
            <a:spLocks noGrp="1"/>
          </p:cNvSpPr>
          <p:nvPr>
            <p:ph type="sldNum" sz="quarter" idx="12"/>
          </p:nvPr>
        </p:nvSpPr>
        <p:spPr>
          <a:xfrm>
            <a:off x="11177637" y="6484787"/>
            <a:ext cx="872799" cy="2419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rPr>
              <a:t>Slide </a:t>
            </a:r>
            <a:fld id="{9CEF2F22-5709-41C3-8EB7-7BEDBFD473CC}" type="slidenum">
              <a:rPr kumimoji="0" lang="en-US" sz="1200" b="0" i="0" u="none" strike="noStrike" kern="1200" cap="none" spc="0" normalizeH="0" baseline="0" noProof="0" smtClean="0">
                <a:ln>
                  <a:noFill/>
                </a:ln>
                <a:solidFill>
                  <a:prstClr val="white"/>
                </a:solidFill>
                <a:effectLst/>
                <a:uLnTx/>
                <a:uFillTx/>
                <a:latin typeface="Segoe UI" panose="020B0502040204020203" pitchFamily="34" charset="0"/>
                <a:ea typeface="+mn-ea"/>
                <a:cs typeface="Segoe UI" panose="020B0502040204020203"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endParaRPr>
          </a:p>
        </p:txBody>
      </p:sp>
      <p:sp>
        <p:nvSpPr>
          <p:cNvPr id="8" name="TextBox 7">
            <a:extLst>
              <a:ext uri="{FF2B5EF4-FFF2-40B4-BE49-F238E27FC236}">
                <a16:creationId xmlns:a16="http://schemas.microsoft.com/office/drawing/2014/main" id="{A1364FED-CC91-4346-927E-45C72A7B5465}"/>
              </a:ext>
            </a:extLst>
          </p:cNvPr>
          <p:cNvSpPr txBox="1"/>
          <p:nvPr/>
        </p:nvSpPr>
        <p:spPr>
          <a:xfrm>
            <a:off x="699247" y="1470212"/>
            <a:ext cx="11089341" cy="646331"/>
          </a:xfrm>
          <a:prstGeom prst="rect">
            <a:avLst/>
          </a:prstGeom>
          <a:solidFill>
            <a:schemeClr val="bg2"/>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sng"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mn-ea"/>
                <a:cs typeface="Segoe UI Semilight" panose="020B0402040204020203" pitchFamily="34" charset="0"/>
              </a:rPr>
              <a:t>Step 1</a:t>
            </a:r>
            <a:r>
              <a:rPr kumimoji="0" lang="en-US" sz="1800" b="1" i="0" u="none"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mn-ea"/>
                <a:cs typeface="Segoe UI Semilight" panose="020B0402040204020203" pitchFamily="34" charset="0"/>
              </a:rPr>
              <a:t>: Visit </a:t>
            </a:r>
            <a:r>
              <a:rPr kumimoji="0" lang="en-US" sz="1800" b="1" i="0" u="none" strike="noStrike" kern="1200" cap="none" spc="0" normalizeH="0" baseline="0" noProof="0" dirty="0">
                <a:ln>
                  <a:noFill/>
                </a:ln>
                <a:solidFill>
                  <a:srgbClr val="767676"/>
                </a:solidFill>
                <a:effectLst/>
                <a:uLnTx/>
                <a:uFillTx/>
                <a:latin typeface="Calibri" panose="020F0502020204030204"/>
                <a:ea typeface="+mn-ea"/>
                <a:cs typeface="+mn-cs"/>
                <a:hlinkClick r:id="rId2"/>
              </a:rPr>
              <a:t>www.taxportal.ri.gov</a:t>
            </a:r>
            <a:r>
              <a:rPr kumimoji="0" lang="en-US" sz="1800" b="1" i="0" u="none"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mn-ea"/>
                <a:cs typeface="Segoe UI Semilight" panose="020B0402040204020203" pitchFamily="34" charset="0"/>
              </a:rPr>
              <a:t> and create a username and </a:t>
            </a:r>
            <a:r>
              <a:rPr kumimoji="0" lang="en-US" sz="1800" b="1" i="0" u="none" strike="noStrike" kern="1200" cap="none" spc="0" normalizeH="0" baseline="0" noProof="0" dirty="0">
                <a:ln>
                  <a:noFill/>
                </a:ln>
                <a:solidFill>
                  <a:srgbClr val="002060"/>
                </a:solidFill>
                <a:effectLst/>
                <a:uLnTx/>
                <a:uFillTx/>
                <a:latin typeface="Segoe UI Semilight" panose="020B0402040204020203" pitchFamily="34" charset="0"/>
                <a:ea typeface="+mn-ea"/>
                <a:cs typeface="Segoe UI Semilight" panose="020B0402040204020203" pitchFamily="34" charset="0"/>
              </a:rPr>
              <a:t>password.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9" name="Picture 8">
            <a:extLst>
              <a:ext uri="{FF2B5EF4-FFF2-40B4-BE49-F238E27FC236}">
                <a16:creationId xmlns:a16="http://schemas.microsoft.com/office/drawing/2014/main" id="{7BD9290D-359B-42ED-A530-6DE508899944}"/>
              </a:ext>
            </a:extLst>
          </p:cNvPr>
          <p:cNvPicPr/>
          <p:nvPr/>
        </p:nvPicPr>
        <p:blipFill>
          <a:blip r:embed="rId3"/>
          <a:stretch>
            <a:fillRect/>
          </a:stretch>
        </p:blipFill>
        <p:spPr>
          <a:xfrm>
            <a:off x="2094482" y="2116543"/>
            <a:ext cx="7578436" cy="3751565"/>
          </a:xfrm>
          <a:prstGeom prst="rect">
            <a:avLst/>
          </a:prstGeom>
        </p:spPr>
      </p:pic>
      <p:cxnSp>
        <p:nvCxnSpPr>
          <p:cNvPr id="6" name="Straight Connector 5">
            <a:extLst>
              <a:ext uri="{FF2B5EF4-FFF2-40B4-BE49-F238E27FC236}">
                <a16:creationId xmlns:a16="http://schemas.microsoft.com/office/drawing/2014/main" id="{8AF29000-635E-4280-BF8C-7430EDAB7921}"/>
              </a:ext>
            </a:extLst>
          </p:cNvPr>
          <p:cNvCxnSpPr/>
          <p:nvPr/>
        </p:nvCxnSpPr>
        <p:spPr>
          <a:xfrm>
            <a:off x="-1" y="1162985"/>
            <a:ext cx="12192000" cy="0"/>
          </a:xfrm>
          <a:prstGeom prst="line">
            <a:avLst/>
          </a:prstGeom>
          <a:ln w="76200" cap="rnd" cmpd="sng">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510163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D8379-8F39-4D79-9CF8-C95B7CE47118}"/>
              </a:ext>
            </a:extLst>
          </p:cNvPr>
          <p:cNvSpPr>
            <a:spLocks noGrp="1"/>
          </p:cNvSpPr>
          <p:nvPr>
            <p:ph type="title"/>
          </p:nvPr>
        </p:nvSpPr>
        <p:spPr>
          <a:xfrm>
            <a:off x="0" y="0"/>
            <a:ext cx="12192000" cy="1093688"/>
          </a:xfrm>
          <a:solidFill>
            <a:schemeClr val="bg1"/>
          </a:solidFill>
        </p:spPr>
        <p:txBody>
          <a:bodyPr>
            <a:normAutofit/>
          </a:bodyPr>
          <a:lstStyle/>
          <a:p>
            <a:r>
              <a:rPr lang="en-US" dirty="0"/>
              <a:t>How do I file/pay? The Division of Taxation Taxpayer Portal</a:t>
            </a:r>
          </a:p>
        </p:txBody>
      </p:sp>
      <p:sp>
        <p:nvSpPr>
          <p:cNvPr id="5" name="Slide Number Placeholder 4">
            <a:extLst>
              <a:ext uri="{FF2B5EF4-FFF2-40B4-BE49-F238E27FC236}">
                <a16:creationId xmlns:a16="http://schemas.microsoft.com/office/drawing/2014/main" id="{1636D30E-D681-4DA9-AF49-7315FBA75D20}"/>
              </a:ext>
            </a:extLst>
          </p:cNvPr>
          <p:cNvSpPr>
            <a:spLocks noGrp="1"/>
          </p:cNvSpPr>
          <p:nvPr>
            <p:ph type="sldNum" sz="quarter" idx="12"/>
          </p:nvPr>
        </p:nvSpPr>
        <p:spPr>
          <a:xfrm>
            <a:off x="11177637" y="6484787"/>
            <a:ext cx="872799" cy="2419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rPr>
              <a:t>Slide </a:t>
            </a:r>
            <a:fld id="{9CEF2F22-5709-41C3-8EB7-7BEDBFD473CC}" type="slidenum">
              <a:rPr kumimoji="0" lang="en-US" sz="1200" b="0" i="0" u="none" strike="noStrike" kern="1200" cap="none" spc="0" normalizeH="0" baseline="0" noProof="0" smtClean="0">
                <a:ln>
                  <a:noFill/>
                </a:ln>
                <a:solidFill>
                  <a:prstClr val="white"/>
                </a:solidFill>
                <a:effectLst/>
                <a:uLnTx/>
                <a:uFillTx/>
                <a:latin typeface="Segoe UI" panose="020B0502040204020203" pitchFamily="34" charset="0"/>
                <a:ea typeface="+mn-ea"/>
                <a:cs typeface="Segoe UI" panose="020B0502040204020203"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endParaRPr>
          </a:p>
        </p:txBody>
      </p:sp>
      <p:sp>
        <p:nvSpPr>
          <p:cNvPr id="6" name="TextBox 5">
            <a:extLst>
              <a:ext uri="{FF2B5EF4-FFF2-40B4-BE49-F238E27FC236}">
                <a16:creationId xmlns:a16="http://schemas.microsoft.com/office/drawing/2014/main" id="{F3ABE999-7B7D-41C5-A951-59C87C29B995}"/>
              </a:ext>
            </a:extLst>
          </p:cNvPr>
          <p:cNvSpPr txBox="1"/>
          <p:nvPr/>
        </p:nvSpPr>
        <p:spPr>
          <a:xfrm>
            <a:off x="694764" y="1420375"/>
            <a:ext cx="10802471" cy="12003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sng"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mn-ea"/>
                <a:cs typeface="Segoe UI Semilight" panose="020B0402040204020203" pitchFamily="34" charset="0"/>
              </a:rPr>
              <a:t>Step 2</a:t>
            </a:r>
            <a:r>
              <a:rPr kumimoji="0" lang="en-US" sz="1800" b="1" i="0" u="none"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mn-ea"/>
                <a:cs typeface="Segoe UI Semilight" panose="020B0402040204020203" pitchFamily="34" charset="0"/>
              </a:rPr>
              <a:t>: Get PIN from Taxation (call us at 401-574-8484 or email </a:t>
            </a:r>
            <a:r>
              <a:rPr kumimoji="0" lang="en-US" sz="1800" b="1" i="0" u="none"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mn-ea"/>
                <a:cs typeface="Segoe UI Semilight" panose="020B0402040204020203" pitchFamily="34" charset="0"/>
                <a:hlinkClick r:id="rId2"/>
              </a:rPr>
              <a:t>taxportal@tax.ri.gov</a:t>
            </a:r>
            <a:r>
              <a:rPr kumimoji="0" lang="en-US" sz="1800" b="1" i="0" u="none"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mn-ea"/>
                <a:cs typeface="Segoe UI Semilight" panose="020B0402040204020203" pitchFamily="34" charset="0"/>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sng"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mn-ea"/>
              <a:cs typeface="Segoe UI Semilight" panose="020B040204020402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sng"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mn-ea"/>
                <a:cs typeface="Segoe UI Semilight" panose="020B0402040204020203" pitchFamily="34" charset="0"/>
              </a:rPr>
              <a:t>Step 3</a:t>
            </a:r>
            <a:r>
              <a:rPr kumimoji="0" lang="en-US" sz="1800" b="1" i="0" u="none"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mn-ea"/>
                <a:cs typeface="Segoe UI Semilight" panose="020B0402040204020203" pitchFamily="34" charset="0"/>
              </a:rPr>
              <a:t>: Log in using name and password.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7" name="Picture 6">
            <a:extLst>
              <a:ext uri="{FF2B5EF4-FFF2-40B4-BE49-F238E27FC236}">
                <a16:creationId xmlns:a16="http://schemas.microsoft.com/office/drawing/2014/main" id="{D76270B3-0887-4E89-940F-2C6F85CEA627}"/>
              </a:ext>
            </a:extLst>
          </p:cNvPr>
          <p:cNvPicPr/>
          <p:nvPr/>
        </p:nvPicPr>
        <p:blipFill>
          <a:blip r:embed="rId3"/>
          <a:stretch>
            <a:fillRect/>
          </a:stretch>
        </p:blipFill>
        <p:spPr>
          <a:xfrm>
            <a:off x="2171941" y="2492202"/>
            <a:ext cx="7592290" cy="3451860"/>
          </a:xfrm>
          <a:prstGeom prst="rect">
            <a:avLst/>
          </a:prstGeom>
        </p:spPr>
      </p:pic>
      <p:cxnSp>
        <p:nvCxnSpPr>
          <p:cNvPr id="8" name="Straight Connector 7">
            <a:extLst>
              <a:ext uri="{FF2B5EF4-FFF2-40B4-BE49-F238E27FC236}">
                <a16:creationId xmlns:a16="http://schemas.microsoft.com/office/drawing/2014/main" id="{6244E170-2277-441F-8514-B9F8FDE0CAF8}"/>
              </a:ext>
            </a:extLst>
          </p:cNvPr>
          <p:cNvCxnSpPr/>
          <p:nvPr/>
        </p:nvCxnSpPr>
        <p:spPr>
          <a:xfrm>
            <a:off x="-1" y="1162985"/>
            <a:ext cx="12192000" cy="0"/>
          </a:xfrm>
          <a:prstGeom prst="line">
            <a:avLst/>
          </a:prstGeom>
          <a:ln w="76200" cap="rnd" cmpd="sng">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2868059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D8379-8F39-4D79-9CF8-C95B7CE47118}"/>
              </a:ext>
            </a:extLst>
          </p:cNvPr>
          <p:cNvSpPr>
            <a:spLocks noGrp="1"/>
          </p:cNvSpPr>
          <p:nvPr>
            <p:ph type="title"/>
          </p:nvPr>
        </p:nvSpPr>
        <p:spPr>
          <a:xfrm>
            <a:off x="0" y="0"/>
            <a:ext cx="12191999" cy="1264192"/>
          </a:xfrm>
          <a:solidFill>
            <a:schemeClr val="bg1"/>
          </a:solidFill>
        </p:spPr>
        <p:txBody>
          <a:bodyPr>
            <a:normAutofit/>
          </a:bodyPr>
          <a:lstStyle/>
          <a:p>
            <a:r>
              <a:rPr lang="en-US" dirty="0"/>
              <a:t>How do I file/pay? The Division of Taxation Taxpayer Portal</a:t>
            </a:r>
          </a:p>
        </p:txBody>
      </p:sp>
      <p:sp>
        <p:nvSpPr>
          <p:cNvPr id="5" name="Slide Number Placeholder 4">
            <a:extLst>
              <a:ext uri="{FF2B5EF4-FFF2-40B4-BE49-F238E27FC236}">
                <a16:creationId xmlns:a16="http://schemas.microsoft.com/office/drawing/2014/main" id="{1636D30E-D681-4DA9-AF49-7315FBA75D20}"/>
              </a:ext>
            </a:extLst>
          </p:cNvPr>
          <p:cNvSpPr>
            <a:spLocks noGrp="1"/>
          </p:cNvSpPr>
          <p:nvPr>
            <p:ph type="sldNum" sz="quarter" idx="12"/>
          </p:nvPr>
        </p:nvSpPr>
        <p:spPr>
          <a:xfrm>
            <a:off x="11177637" y="6484787"/>
            <a:ext cx="872799" cy="2419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rPr>
              <a:t>Slide </a:t>
            </a:r>
            <a:fld id="{9CEF2F22-5709-41C3-8EB7-7BEDBFD473CC}" type="slidenum">
              <a:rPr kumimoji="0" lang="en-US" sz="1200" b="0" i="0" u="none" strike="noStrike" kern="1200" cap="none" spc="0" normalizeH="0" baseline="0" noProof="0" smtClean="0">
                <a:ln>
                  <a:noFill/>
                </a:ln>
                <a:solidFill>
                  <a:prstClr val="white"/>
                </a:solidFill>
                <a:effectLst/>
                <a:uLnTx/>
                <a:uFillTx/>
                <a:latin typeface="Segoe UI" panose="020B0502040204020203" pitchFamily="34" charset="0"/>
                <a:ea typeface="+mn-ea"/>
                <a:cs typeface="Segoe UI" panose="020B0502040204020203"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0"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endParaRPr>
          </a:p>
        </p:txBody>
      </p:sp>
      <p:sp>
        <p:nvSpPr>
          <p:cNvPr id="3" name="TextBox 2">
            <a:extLst>
              <a:ext uri="{FF2B5EF4-FFF2-40B4-BE49-F238E27FC236}">
                <a16:creationId xmlns:a16="http://schemas.microsoft.com/office/drawing/2014/main" id="{94AB166A-39B6-4FF1-A6FA-A86DBF8F2B8F}"/>
              </a:ext>
            </a:extLst>
          </p:cNvPr>
          <p:cNvSpPr txBox="1"/>
          <p:nvPr/>
        </p:nvSpPr>
        <p:spPr>
          <a:xfrm>
            <a:off x="645458" y="1340436"/>
            <a:ext cx="10901082"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sng"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mn-ea"/>
                <a:cs typeface="Segoe UI Semilight" panose="020B0402040204020203" pitchFamily="34" charset="0"/>
              </a:rPr>
              <a:t>Step 4</a:t>
            </a:r>
            <a:r>
              <a:rPr kumimoji="0" lang="en-US" sz="1800" b="1" i="0" u="none"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mn-ea"/>
                <a:cs typeface="Segoe UI Semilight" panose="020B0402040204020203" pitchFamily="34" charset="0"/>
              </a:rPr>
              <a:t>: Link User ID to Taxation using PIN.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02B243BE-C899-4AC9-8755-C90086085F7A}"/>
              </a:ext>
            </a:extLst>
          </p:cNvPr>
          <p:cNvPicPr/>
          <p:nvPr/>
        </p:nvPicPr>
        <p:blipFill>
          <a:blip r:embed="rId2"/>
          <a:stretch>
            <a:fillRect/>
          </a:stretch>
        </p:blipFill>
        <p:spPr>
          <a:xfrm>
            <a:off x="1306402" y="1846583"/>
            <a:ext cx="8070680" cy="2290445"/>
          </a:xfrm>
          <a:prstGeom prst="rect">
            <a:avLst/>
          </a:prstGeom>
        </p:spPr>
      </p:pic>
      <p:pic>
        <p:nvPicPr>
          <p:cNvPr id="8" name="Picture 7">
            <a:extLst>
              <a:ext uri="{FF2B5EF4-FFF2-40B4-BE49-F238E27FC236}">
                <a16:creationId xmlns:a16="http://schemas.microsoft.com/office/drawing/2014/main" id="{2739BA0D-8C2C-465C-A9A4-3B94B38039FE}"/>
              </a:ext>
            </a:extLst>
          </p:cNvPr>
          <p:cNvPicPr>
            <a:picLocks noChangeAspect="1"/>
          </p:cNvPicPr>
          <p:nvPr/>
        </p:nvPicPr>
        <p:blipFill>
          <a:blip r:embed="rId3"/>
          <a:stretch>
            <a:fillRect/>
          </a:stretch>
        </p:blipFill>
        <p:spPr>
          <a:xfrm>
            <a:off x="1179037" y="4137028"/>
            <a:ext cx="8325410" cy="2091481"/>
          </a:xfrm>
          <a:prstGeom prst="rect">
            <a:avLst/>
          </a:prstGeom>
        </p:spPr>
      </p:pic>
      <p:cxnSp>
        <p:nvCxnSpPr>
          <p:cNvPr id="7" name="Straight Connector 6">
            <a:extLst>
              <a:ext uri="{FF2B5EF4-FFF2-40B4-BE49-F238E27FC236}">
                <a16:creationId xmlns:a16="http://schemas.microsoft.com/office/drawing/2014/main" id="{0218348E-162C-49D6-B22B-C7F74C3566CE}"/>
              </a:ext>
            </a:extLst>
          </p:cNvPr>
          <p:cNvCxnSpPr/>
          <p:nvPr/>
        </p:nvCxnSpPr>
        <p:spPr>
          <a:xfrm>
            <a:off x="-1" y="1260529"/>
            <a:ext cx="12192000" cy="0"/>
          </a:xfrm>
          <a:prstGeom prst="line">
            <a:avLst/>
          </a:prstGeom>
          <a:ln w="76200" cap="rnd" cmpd="sng">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9870328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D8379-8F39-4D79-9CF8-C95B7CE47118}"/>
              </a:ext>
            </a:extLst>
          </p:cNvPr>
          <p:cNvSpPr>
            <a:spLocks noGrp="1"/>
          </p:cNvSpPr>
          <p:nvPr>
            <p:ph type="title"/>
          </p:nvPr>
        </p:nvSpPr>
        <p:spPr>
          <a:xfrm>
            <a:off x="0" y="0"/>
            <a:ext cx="12191999" cy="1271473"/>
          </a:xfrm>
          <a:solidFill>
            <a:schemeClr val="bg1"/>
          </a:solidFill>
        </p:spPr>
        <p:txBody>
          <a:bodyPr>
            <a:normAutofit/>
          </a:bodyPr>
          <a:lstStyle/>
          <a:p>
            <a:r>
              <a:rPr lang="en-US" dirty="0"/>
              <a:t>How do I file/pay? The Division of Taxation Taxpayer Portal</a:t>
            </a:r>
          </a:p>
        </p:txBody>
      </p:sp>
      <p:sp>
        <p:nvSpPr>
          <p:cNvPr id="5" name="Slide Number Placeholder 4">
            <a:extLst>
              <a:ext uri="{FF2B5EF4-FFF2-40B4-BE49-F238E27FC236}">
                <a16:creationId xmlns:a16="http://schemas.microsoft.com/office/drawing/2014/main" id="{1636D30E-D681-4DA9-AF49-7315FBA75D20}"/>
              </a:ext>
            </a:extLst>
          </p:cNvPr>
          <p:cNvSpPr>
            <a:spLocks noGrp="1"/>
          </p:cNvSpPr>
          <p:nvPr>
            <p:ph type="sldNum" sz="quarter" idx="12"/>
          </p:nvPr>
        </p:nvSpPr>
        <p:spPr>
          <a:xfrm>
            <a:off x="11177637" y="6484787"/>
            <a:ext cx="872799" cy="2419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rPr>
              <a:t>Slide </a:t>
            </a:r>
            <a:fld id="{9CEF2F22-5709-41C3-8EB7-7BEDBFD473CC}" type="slidenum">
              <a:rPr kumimoji="0" lang="en-US" sz="1200" b="0" i="0" u="none" strike="noStrike" kern="1200" cap="none" spc="0" normalizeH="0" baseline="0" noProof="0" smtClean="0">
                <a:ln>
                  <a:noFill/>
                </a:ln>
                <a:solidFill>
                  <a:prstClr val="white"/>
                </a:solidFill>
                <a:effectLst/>
                <a:uLnTx/>
                <a:uFillTx/>
                <a:latin typeface="Segoe UI" panose="020B0502040204020203" pitchFamily="34" charset="0"/>
                <a:ea typeface="+mn-ea"/>
                <a:cs typeface="Segoe UI" panose="020B0502040204020203"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0"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endParaRPr>
          </a:p>
        </p:txBody>
      </p:sp>
      <p:sp>
        <p:nvSpPr>
          <p:cNvPr id="4" name="TextBox 3">
            <a:extLst>
              <a:ext uri="{FF2B5EF4-FFF2-40B4-BE49-F238E27FC236}">
                <a16:creationId xmlns:a16="http://schemas.microsoft.com/office/drawing/2014/main" id="{8483F95A-6D6A-4641-95EE-AA9422103383}"/>
              </a:ext>
            </a:extLst>
          </p:cNvPr>
          <p:cNvSpPr txBox="1"/>
          <p:nvPr/>
        </p:nvSpPr>
        <p:spPr>
          <a:xfrm>
            <a:off x="312413" y="1486470"/>
            <a:ext cx="10865224"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sng"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mn-ea"/>
                <a:cs typeface="Segoe UI Semilight" panose="020B0402040204020203" pitchFamily="34" charset="0"/>
              </a:rPr>
              <a:t>Step 5</a:t>
            </a:r>
            <a:r>
              <a:rPr kumimoji="0" lang="en-US" sz="1800" b="1" i="0" u="none"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mn-ea"/>
                <a:cs typeface="Segoe UI Semilight" panose="020B0402040204020203" pitchFamily="34" charset="0"/>
              </a:rPr>
              <a:t>: View your linked taxpayer account.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F0AD2B54-4EE6-4F4D-AFAB-00909015ADFC}"/>
              </a:ext>
            </a:extLst>
          </p:cNvPr>
          <p:cNvPicPr>
            <a:picLocks noChangeAspect="1"/>
          </p:cNvPicPr>
          <p:nvPr/>
        </p:nvPicPr>
        <p:blipFill>
          <a:blip r:embed="rId2"/>
          <a:stretch>
            <a:fillRect/>
          </a:stretch>
        </p:blipFill>
        <p:spPr>
          <a:xfrm>
            <a:off x="2020270" y="1936376"/>
            <a:ext cx="7792872" cy="3970280"/>
          </a:xfrm>
          <a:prstGeom prst="rect">
            <a:avLst/>
          </a:prstGeom>
        </p:spPr>
      </p:pic>
      <p:cxnSp>
        <p:nvCxnSpPr>
          <p:cNvPr id="7" name="Straight Connector 6">
            <a:extLst>
              <a:ext uri="{FF2B5EF4-FFF2-40B4-BE49-F238E27FC236}">
                <a16:creationId xmlns:a16="http://schemas.microsoft.com/office/drawing/2014/main" id="{C95B3E72-55C0-4A61-A039-EFFC6AF1D177}"/>
              </a:ext>
            </a:extLst>
          </p:cNvPr>
          <p:cNvCxnSpPr/>
          <p:nvPr/>
        </p:nvCxnSpPr>
        <p:spPr>
          <a:xfrm>
            <a:off x="-1" y="1267810"/>
            <a:ext cx="12192000" cy="0"/>
          </a:xfrm>
          <a:prstGeom prst="line">
            <a:avLst/>
          </a:prstGeom>
          <a:ln w="76200" cap="rnd" cmpd="sng">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0326311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D8379-8F39-4D79-9CF8-C95B7CE47118}"/>
              </a:ext>
            </a:extLst>
          </p:cNvPr>
          <p:cNvSpPr>
            <a:spLocks noGrp="1"/>
          </p:cNvSpPr>
          <p:nvPr>
            <p:ph type="title"/>
          </p:nvPr>
        </p:nvSpPr>
        <p:spPr>
          <a:xfrm>
            <a:off x="0" y="0"/>
            <a:ext cx="12191999" cy="1286359"/>
          </a:xfrm>
          <a:solidFill>
            <a:schemeClr val="bg1"/>
          </a:solidFill>
        </p:spPr>
        <p:txBody>
          <a:bodyPr>
            <a:normAutofit/>
          </a:bodyPr>
          <a:lstStyle/>
          <a:p>
            <a:r>
              <a:rPr lang="en-US" dirty="0"/>
              <a:t>How do I file/pay? The Division of Taxation Taxpayer Portal</a:t>
            </a:r>
          </a:p>
        </p:txBody>
      </p:sp>
      <p:sp>
        <p:nvSpPr>
          <p:cNvPr id="5" name="Slide Number Placeholder 4">
            <a:extLst>
              <a:ext uri="{FF2B5EF4-FFF2-40B4-BE49-F238E27FC236}">
                <a16:creationId xmlns:a16="http://schemas.microsoft.com/office/drawing/2014/main" id="{1636D30E-D681-4DA9-AF49-7315FBA75D20}"/>
              </a:ext>
            </a:extLst>
          </p:cNvPr>
          <p:cNvSpPr>
            <a:spLocks noGrp="1"/>
          </p:cNvSpPr>
          <p:nvPr>
            <p:ph type="sldNum" sz="quarter" idx="12"/>
          </p:nvPr>
        </p:nvSpPr>
        <p:spPr>
          <a:xfrm>
            <a:off x="11177637" y="6484787"/>
            <a:ext cx="872799" cy="2419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rPr>
              <a:t>Slide </a:t>
            </a:r>
            <a:fld id="{9CEF2F22-5709-41C3-8EB7-7BEDBFD473CC}" type="slidenum">
              <a:rPr kumimoji="0" lang="en-US" sz="1200" b="0" i="0" u="none" strike="noStrike" kern="1200" cap="none" spc="0" normalizeH="0" baseline="0" noProof="0" smtClean="0">
                <a:ln>
                  <a:noFill/>
                </a:ln>
                <a:solidFill>
                  <a:prstClr val="white"/>
                </a:solidFill>
                <a:effectLst/>
                <a:uLnTx/>
                <a:uFillTx/>
                <a:latin typeface="Segoe UI" panose="020B0502040204020203" pitchFamily="34" charset="0"/>
                <a:ea typeface="+mn-ea"/>
                <a:cs typeface="Segoe UI" panose="020B0502040204020203"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US" sz="1200" b="0"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endParaRPr>
          </a:p>
        </p:txBody>
      </p:sp>
      <p:sp>
        <p:nvSpPr>
          <p:cNvPr id="3" name="TextBox 2">
            <a:extLst>
              <a:ext uri="{FF2B5EF4-FFF2-40B4-BE49-F238E27FC236}">
                <a16:creationId xmlns:a16="http://schemas.microsoft.com/office/drawing/2014/main" id="{282260EA-E1E9-492E-8A63-1D2BF4644251}"/>
              </a:ext>
            </a:extLst>
          </p:cNvPr>
          <p:cNvSpPr txBox="1"/>
          <p:nvPr/>
        </p:nvSpPr>
        <p:spPr>
          <a:xfrm>
            <a:off x="681318" y="1443318"/>
            <a:ext cx="10560423"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sng"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mn-ea"/>
                <a:cs typeface="Segoe UI Semilight" panose="020B0402040204020203" pitchFamily="34" charset="0"/>
              </a:rPr>
              <a:t>Step 6</a:t>
            </a:r>
            <a:r>
              <a:rPr kumimoji="0" lang="en-US" sz="1800" b="1" i="0" u="none"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mn-ea"/>
                <a:cs typeface="Segoe UI Semilight" panose="020B0402040204020203" pitchFamily="34" charset="0"/>
              </a:rPr>
              <a:t>: See all taxpayers linked to your Portal user ID</a:t>
            </a:r>
            <a:r>
              <a:rPr kumimoji="0" lang="en-US" sz="1800" b="0" i="0" u="none"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mn-ea"/>
                <a:cs typeface="Segoe UI Semilight" panose="020B0402040204020203"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ACC4066A-8A2B-4ECE-A073-1D8274A06F78}"/>
              </a:ext>
            </a:extLst>
          </p:cNvPr>
          <p:cNvPicPr/>
          <p:nvPr/>
        </p:nvPicPr>
        <p:blipFill>
          <a:blip r:embed="rId2"/>
          <a:stretch>
            <a:fillRect/>
          </a:stretch>
        </p:blipFill>
        <p:spPr>
          <a:xfrm>
            <a:off x="2062697" y="1939698"/>
            <a:ext cx="7592291" cy="3832182"/>
          </a:xfrm>
          <a:prstGeom prst="rect">
            <a:avLst/>
          </a:prstGeom>
        </p:spPr>
      </p:pic>
      <p:cxnSp>
        <p:nvCxnSpPr>
          <p:cNvPr id="7" name="Straight Connector 6">
            <a:extLst>
              <a:ext uri="{FF2B5EF4-FFF2-40B4-BE49-F238E27FC236}">
                <a16:creationId xmlns:a16="http://schemas.microsoft.com/office/drawing/2014/main" id="{B8555C6B-B8E1-48DA-AE61-5748FE8D90BD}"/>
              </a:ext>
            </a:extLst>
          </p:cNvPr>
          <p:cNvCxnSpPr/>
          <p:nvPr/>
        </p:nvCxnSpPr>
        <p:spPr>
          <a:xfrm>
            <a:off x="-1" y="1286359"/>
            <a:ext cx="12192000" cy="0"/>
          </a:xfrm>
          <a:prstGeom prst="line">
            <a:avLst/>
          </a:prstGeom>
          <a:ln w="76200" cap="rnd" cmpd="sng">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9765241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D8379-8F39-4D79-9CF8-C95B7CE47118}"/>
              </a:ext>
            </a:extLst>
          </p:cNvPr>
          <p:cNvSpPr>
            <a:spLocks noGrp="1"/>
          </p:cNvSpPr>
          <p:nvPr>
            <p:ph type="title"/>
          </p:nvPr>
        </p:nvSpPr>
        <p:spPr>
          <a:xfrm>
            <a:off x="0" y="0"/>
            <a:ext cx="12191999" cy="1332854"/>
          </a:xfrm>
          <a:solidFill>
            <a:schemeClr val="bg1"/>
          </a:solidFill>
        </p:spPr>
        <p:txBody>
          <a:bodyPr>
            <a:normAutofit/>
          </a:bodyPr>
          <a:lstStyle/>
          <a:p>
            <a:r>
              <a:rPr lang="en-US" dirty="0"/>
              <a:t>How do I file/pay? The Division of Taxation Taxpayer Portal</a:t>
            </a:r>
          </a:p>
        </p:txBody>
      </p:sp>
      <p:sp>
        <p:nvSpPr>
          <p:cNvPr id="5" name="Slide Number Placeholder 4">
            <a:extLst>
              <a:ext uri="{FF2B5EF4-FFF2-40B4-BE49-F238E27FC236}">
                <a16:creationId xmlns:a16="http://schemas.microsoft.com/office/drawing/2014/main" id="{1636D30E-D681-4DA9-AF49-7315FBA75D20}"/>
              </a:ext>
            </a:extLst>
          </p:cNvPr>
          <p:cNvSpPr>
            <a:spLocks noGrp="1"/>
          </p:cNvSpPr>
          <p:nvPr>
            <p:ph type="sldNum" sz="quarter" idx="12"/>
          </p:nvPr>
        </p:nvSpPr>
        <p:spPr>
          <a:xfrm>
            <a:off x="11177637" y="6484787"/>
            <a:ext cx="872799" cy="2419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rPr>
              <a:t>Slide </a:t>
            </a:r>
            <a:fld id="{9CEF2F22-5709-41C3-8EB7-7BEDBFD473CC}" type="slidenum">
              <a:rPr kumimoji="0" lang="en-US" sz="1200" b="0" i="0" u="none" strike="noStrike" kern="1200" cap="none" spc="0" normalizeH="0" baseline="0" noProof="0" smtClean="0">
                <a:ln>
                  <a:noFill/>
                </a:ln>
                <a:solidFill>
                  <a:prstClr val="white"/>
                </a:solidFill>
                <a:effectLst/>
                <a:uLnTx/>
                <a:uFillTx/>
                <a:latin typeface="Segoe UI" panose="020B0502040204020203" pitchFamily="34" charset="0"/>
                <a:ea typeface="+mn-ea"/>
                <a:cs typeface="Segoe UI" panose="020B0502040204020203"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US" sz="1200" b="0"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endParaRPr>
          </a:p>
        </p:txBody>
      </p:sp>
      <p:sp>
        <p:nvSpPr>
          <p:cNvPr id="3" name="TextBox 2">
            <a:extLst>
              <a:ext uri="{FF2B5EF4-FFF2-40B4-BE49-F238E27FC236}">
                <a16:creationId xmlns:a16="http://schemas.microsoft.com/office/drawing/2014/main" id="{49ED26B9-CA81-4A9A-831B-79508815AF28}"/>
              </a:ext>
            </a:extLst>
          </p:cNvPr>
          <p:cNvSpPr txBox="1"/>
          <p:nvPr/>
        </p:nvSpPr>
        <p:spPr>
          <a:xfrm>
            <a:off x="694492" y="1450818"/>
            <a:ext cx="11008659"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sng"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mn-ea"/>
                <a:cs typeface="Segoe UI Semilight" panose="020B0402040204020203" pitchFamily="34" charset="0"/>
                <a:sym typeface="Arial"/>
              </a:rPr>
              <a:t>Step 7</a:t>
            </a:r>
            <a:r>
              <a:rPr kumimoji="0" lang="en-US" sz="1800" b="1" i="0" u="none"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mn-ea"/>
                <a:cs typeface="Segoe UI Semilight" panose="020B0402040204020203" pitchFamily="34" charset="0"/>
                <a:sym typeface="Arial"/>
              </a:rPr>
              <a:t>: Navigate to Online Transaction, File a Form.</a:t>
            </a:r>
            <a:endParaRPr kumimoji="0" lang="en-US" sz="1800" b="1" i="0" u="sng"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mn-ea"/>
              <a:cs typeface="Segoe UI Semilight" panose="020B0402040204020203" pitchFamily="34" charset="0"/>
              <a:sym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536158D1-B594-4215-AC09-A7828EC213CB}"/>
              </a:ext>
            </a:extLst>
          </p:cNvPr>
          <p:cNvPicPr>
            <a:picLocks noChangeAspect="1"/>
          </p:cNvPicPr>
          <p:nvPr/>
        </p:nvPicPr>
        <p:blipFill>
          <a:blip r:embed="rId2"/>
          <a:stretch>
            <a:fillRect/>
          </a:stretch>
        </p:blipFill>
        <p:spPr>
          <a:xfrm>
            <a:off x="1614407" y="2097149"/>
            <a:ext cx="8077200" cy="3948947"/>
          </a:xfrm>
          <a:prstGeom prst="rect">
            <a:avLst/>
          </a:prstGeom>
        </p:spPr>
      </p:pic>
      <p:cxnSp>
        <p:nvCxnSpPr>
          <p:cNvPr id="7" name="Straight Connector 6">
            <a:extLst>
              <a:ext uri="{FF2B5EF4-FFF2-40B4-BE49-F238E27FC236}">
                <a16:creationId xmlns:a16="http://schemas.microsoft.com/office/drawing/2014/main" id="{0C2CF3A3-06E7-42D2-A709-53EC8C079FDB}"/>
              </a:ext>
            </a:extLst>
          </p:cNvPr>
          <p:cNvCxnSpPr/>
          <p:nvPr/>
        </p:nvCxnSpPr>
        <p:spPr>
          <a:xfrm>
            <a:off x="-1" y="1313425"/>
            <a:ext cx="12192000" cy="0"/>
          </a:xfrm>
          <a:prstGeom prst="line">
            <a:avLst/>
          </a:prstGeom>
          <a:ln w="76200" cap="rnd" cmpd="sng">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7893192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D8379-8F39-4D79-9CF8-C95B7CE47118}"/>
              </a:ext>
            </a:extLst>
          </p:cNvPr>
          <p:cNvSpPr>
            <a:spLocks noGrp="1"/>
          </p:cNvSpPr>
          <p:nvPr>
            <p:ph type="title"/>
          </p:nvPr>
        </p:nvSpPr>
        <p:spPr>
          <a:xfrm>
            <a:off x="0" y="0"/>
            <a:ext cx="12191999" cy="1393804"/>
          </a:xfrm>
          <a:solidFill>
            <a:schemeClr val="bg1"/>
          </a:solidFill>
        </p:spPr>
        <p:txBody>
          <a:bodyPr>
            <a:normAutofit/>
          </a:bodyPr>
          <a:lstStyle/>
          <a:p>
            <a:r>
              <a:rPr lang="en-US" dirty="0"/>
              <a:t>How do I file/pay? The Division of Taxation Taxpayer Portal</a:t>
            </a:r>
          </a:p>
        </p:txBody>
      </p:sp>
      <p:sp>
        <p:nvSpPr>
          <p:cNvPr id="5" name="Slide Number Placeholder 4">
            <a:extLst>
              <a:ext uri="{FF2B5EF4-FFF2-40B4-BE49-F238E27FC236}">
                <a16:creationId xmlns:a16="http://schemas.microsoft.com/office/drawing/2014/main" id="{1636D30E-D681-4DA9-AF49-7315FBA75D20}"/>
              </a:ext>
            </a:extLst>
          </p:cNvPr>
          <p:cNvSpPr>
            <a:spLocks noGrp="1"/>
          </p:cNvSpPr>
          <p:nvPr>
            <p:ph type="sldNum" sz="quarter" idx="12"/>
          </p:nvPr>
        </p:nvSpPr>
        <p:spPr>
          <a:xfrm>
            <a:off x="11177637" y="6484787"/>
            <a:ext cx="872799" cy="2419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rPr>
              <a:t>Slide </a:t>
            </a:r>
            <a:fld id="{9CEF2F22-5709-41C3-8EB7-7BEDBFD473CC}" type="slidenum">
              <a:rPr kumimoji="0" lang="en-US" sz="1200" b="0" i="0" u="none" strike="noStrike" kern="1200" cap="none" spc="0" normalizeH="0" baseline="0" noProof="0" smtClean="0">
                <a:ln>
                  <a:noFill/>
                </a:ln>
                <a:solidFill>
                  <a:prstClr val="white"/>
                </a:solidFill>
                <a:effectLst/>
                <a:uLnTx/>
                <a:uFillTx/>
                <a:latin typeface="Segoe UI" panose="020B0502040204020203" pitchFamily="34" charset="0"/>
                <a:ea typeface="+mn-ea"/>
                <a:cs typeface="Segoe UI" panose="020B0502040204020203"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en-US" sz="1200" b="0"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endParaRPr>
          </a:p>
        </p:txBody>
      </p:sp>
      <p:sp>
        <p:nvSpPr>
          <p:cNvPr id="4" name="TextBox 3">
            <a:extLst>
              <a:ext uri="{FF2B5EF4-FFF2-40B4-BE49-F238E27FC236}">
                <a16:creationId xmlns:a16="http://schemas.microsoft.com/office/drawing/2014/main" id="{740C056E-7144-4463-8F13-230844BE7732}"/>
              </a:ext>
            </a:extLst>
          </p:cNvPr>
          <p:cNvSpPr txBox="1"/>
          <p:nvPr/>
        </p:nvSpPr>
        <p:spPr>
          <a:xfrm>
            <a:off x="614302" y="1464417"/>
            <a:ext cx="6428125" cy="36933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kumimoji="0" lang="en-US" sz="1800" b="1" i="0" u="sng"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mn-ea"/>
                <a:cs typeface="Segoe UI Semilight" panose="020B0402040204020203" pitchFamily="34" charset="0"/>
              </a:rPr>
              <a:t>Step 8</a:t>
            </a:r>
            <a:r>
              <a:rPr kumimoji="0" lang="en-US" sz="1800" b="1" i="0" u="none"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mn-ea"/>
                <a:cs typeface="Segoe UI Semilight" panose="020B0402040204020203" pitchFamily="34" charset="0"/>
              </a:rPr>
              <a:t>: Complete the required dropdowns and select Next.</a:t>
            </a:r>
            <a:endParaRPr kumimoji="0" lang="en-US" sz="1800" b="1" i="0" u="sng"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mn-ea"/>
              <a:cs typeface="Segoe UI Semilight" panose="020B0402040204020203" pitchFamily="34" charset="0"/>
              <a:sym typeface="Arial"/>
            </a:endParaRPr>
          </a:p>
        </p:txBody>
      </p:sp>
      <p:pic>
        <p:nvPicPr>
          <p:cNvPr id="6" name="Picture 5">
            <a:extLst>
              <a:ext uri="{FF2B5EF4-FFF2-40B4-BE49-F238E27FC236}">
                <a16:creationId xmlns:a16="http://schemas.microsoft.com/office/drawing/2014/main" id="{AE2761D2-0BCA-4C0F-875E-8DF0906E8800}"/>
              </a:ext>
            </a:extLst>
          </p:cNvPr>
          <p:cNvPicPr>
            <a:picLocks noChangeAspect="1"/>
          </p:cNvPicPr>
          <p:nvPr/>
        </p:nvPicPr>
        <p:blipFill>
          <a:blip r:embed="rId2"/>
          <a:stretch>
            <a:fillRect/>
          </a:stretch>
        </p:blipFill>
        <p:spPr>
          <a:xfrm>
            <a:off x="2242371" y="1904360"/>
            <a:ext cx="7110484" cy="4149978"/>
          </a:xfrm>
          <a:prstGeom prst="rect">
            <a:avLst/>
          </a:prstGeom>
        </p:spPr>
      </p:pic>
      <p:cxnSp>
        <p:nvCxnSpPr>
          <p:cNvPr id="7" name="Straight Connector 6">
            <a:extLst>
              <a:ext uri="{FF2B5EF4-FFF2-40B4-BE49-F238E27FC236}">
                <a16:creationId xmlns:a16="http://schemas.microsoft.com/office/drawing/2014/main" id="{40AE22CA-EC81-4F8F-A6E7-8AD0792276E1}"/>
              </a:ext>
            </a:extLst>
          </p:cNvPr>
          <p:cNvCxnSpPr/>
          <p:nvPr/>
        </p:nvCxnSpPr>
        <p:spPr>
          <a:xfrm>
            <a:off x="-1" y="1374375"/>
            <a:ext cx="12192000" cy="0"/>
          </a:xfrm>
          <a:prstGeom prst="line">
            <a:avLst/>
          </a:prstGeom>
          <a:ln w="76200" cap="rnd" cmpd="sng">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5550413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D8379-8F39-4D79-9CF8-C95B7CE47118}"/>
              </a:ext>
            </a:extLst>
          </p:cNvPr>
          <p:cNvSpPr>
            <a:spLocks noGrp="1"/>
          </p:cNvSpPr>
          <p:nvPr>
            <p:ph type="title"/>
          </p:nvPr>
        </p:nvSpPr>
        <p:spPr>
          <a:xfrm>
            <a:off x="0" y="0"/>
            <a:ext cx="12191999" cy="1317356"/>
          </a:xfrm>
          <a:solidFill>
            <a:schemeClr val="bg1"/>
          </a:solidFill>
        </p:spPr>
        <p:txBody>
          <a:bodyPr>
            <a:normAutofit/>
          </a:bodyPr>
          <a:lstStyle/>
          <a:p>
            <a:r>
              <a:rPr lang="en-US" dirty="0"/>
              <a:t>How do I file/pay? The Division of Taxation Taxpayer Portal</a:t>
            </a:r>
          </a:p>
        </p:txBody>
      </p:sp>
      <p:sp>
        <p:nvSpPr>
          <p:cNvPr id="5" name="Slide Number Placeholder 4">
            <a:extLst>
              <a:ext uri="{FF2B5EF4-FFF2-40B4-BE49-F238E27FC236}">
                <a16:creationId xmlns:a16="http://schemas.microsoft.com/office/drawing/2014/main" id="{1636D30E-D681-4DA9-AF49-7315FBA75D20}"/>
              </a:ext>
            </a:extLst>
          </p:cNvPr>
          <p:cNvSpPr>
            <a:spLocks noGrp="1"/>
          </p:cNvSpPr>
          <p:nvPr>
            <p:ph type="sldNum" sz="quarter" idx="12"/>
          </p:nvPr>
        </p:nvSpPr>
        <p:spPr>
          <a:xfrm>
            <a:off x="11177637" y="6484787"/>
            <a:ext cx="872799" cy="2419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rPr>
              <a:t>Slide </a:t>
            </a:r>
            <a:fld id="{9CEF2F22-5709-41C3-8EB7-7BEDBFD473CC}" type="slidenum">
              <a:rPr kumimoji="0" lang="en-US" sz="1200" b="0" i="0" u="none" strike="noStrike" kern="1200" cap="none" spc="0" normalizeH="0" baseline="0" noProof="0" smtClean="0">
                <a:ln>
                  <a:noFill/>
                </a:ln>
                <a:solidFill>
                  <a:prstClr val="white"/>
                </a:solidFill>
                <a:effectLst/>
                <a:uLnTx/>
                <a:uFillTx/>
                <a:latin typeface="Segoe UI" panose="020B0502040204020203" pitchFamily="34" charset="0"/>
                <a:ea typeface="+mn-ea"/>
                <a:cs typeface="Segoe UI" panose="020B0502040204020203"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50</a:t>
            </a:fld>
            <a:endParaRPr kumimoji="0" lang="en-US" sz="1200" b="0"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endParaRPr>
          </a:p>
        </p:txBody>
      </p:sp>
      <p:sp>
        <p:nvSpPr>
          <p:cNvPr id="4" name="TextBox 3">
            <a:extLst>
              <a:ext uri="{FF2B5EF4-FFF2-40B4-BE49-F238E27FC236}">
                <a16:creationId xmlns:a16="http://schemas.microsoft.com/office/drawing/2014/main" id="{859106A4-78FD-43DD-B896-04A3F4CB8C74}"/>
              </a:ext>
            </a:extLst>
          </p:cNvPr>
          <p:cNvSpPr txBox="1"/>
          <p:nvPr/>
        </p:nvSpPr>
        <p:spPr>
          <a:xfrm>
            <a:off x="524724" y="1409031"/>
            <a:ext cx="7028953" cy="64632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kumimoji="0" lang="en-US" sz="1800" b="1" i="0" u="sng"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mn-ea"/>
                <a:cs typeface="Segoe UI Semilight" panose="020B0402040204020203" pitchFamily="34" charset="0"/>
              </a:rPr>
              <a:t>Step 9</a:t>
            </a:r>
            <a:r>
              <a:rPr kumimoji="0" lang="en-US" sz="1800" b="1" i="0" u="none"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mn-ea"/>
                <a:cs typeface="Segoe UI Semilight" panose="020B0402040204020203" pitchFamily="34" charset="0"/>
              </a:rPr>
              <a:t>: Complete all information needed and select Calculate.</a:t>
            </a:r>
          </a:p>
          <a:p>
            <a:pPr marL="1200150" lvl="2" indent="-285750" hangingPunct="0">
              <a:buFont typeface="Arial" panose="020B0604020202020204" pitchFamily="34" charset="0"/>
              <a:buChar char="•"/>
              <a:defRPr/>
            </a:pPr>
            <a:r>
              <a:rPr lang="en-US" b="1" u="sng" dirty="0">
                <a:solidFill>
                  <a:srgbClr val="A5A5A5">
                    <a:lumMod val="50000"/>
                  </a:srgbClr>
                </a:solidFill>
                <a:latin typeface="Segoe UI Semilight" panose="020B0402040204020203" pitchFamily="34" charset="0"/>
                <a:cs typeface="Segoe UI Semilight" panose="020B0402040204020203" pitchFamily="34" charset="0"/>
                <a:sym typeface="Arial"/>
              </a:rPr>
              <a:t>Complete each applicable tab</a:t>
            </a:r>
            <a:endParaRPr kumimoji="0" lang="en-US" b="1" i="0" u="sng"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mn-ea"/>
              <a:cs typeface="Segoe UI Semilight" panose="020B0402040204020203" pitchFamily="34" charset="0"/>
              <a:sym typeface="Arial"/>
            </a:endParaRPr>
          </a:p>
        </p:txBody>
      </p:sp>
      <p:pic>
        <p:nvPicPr>
          <p:cNvPr id="6" name="Picture 5">
            <a:extLst>
              <a:ext uri="{FF2B5EF4-FFF2-40B4-BE49-F238E27FC236}">
                <a16:creationId xmlns:a16="http://schemas.microsoft.com/office/drawing/2014/main" id="{3CBE10B3-BB93-4B0D-B07C-C22CB6B4CB2B}"/>
              </a:ext>
            </a:extLst>
          </p:cNvPr>
          <p:cNvPicPr>
            <a:picLocks noChangeAspect="1"/>
          </p:cNvPicPr>
          <p:nvPr/>
        </p:nvPicPr>
        <p:blipFill>
          <a:blip r:embed="rId2"/>
          <a:stretch>
            <a:fillRect/>
          </a:stretch>
        </p:blipFill>
        <p:spPr>
          <a:xfrm>
            <a:off x="1126666" y="1996637"/>
            <a:ext cx="8924483" cy="4351470"/>
          </a:xfrm>
          <a:prstGeom prst="rect">
            <a:avLst/>
          </a:prstGeom>
        </p:spPr>
      </p:pic>
      <p:cxnSp>
        <p:nvCxnSpPr>
          <p:cNvPr id="7" name="Straight Connector 6">
            <a:extLst>
              <a:ext uri="{FF2B5EF4-FFF2-40B4-BE49-F238E27FC236}">
                <a16:creationId xmlns:a16="http://schemas.microsoft.com/office/drawing/2014/main" id="{3CCDAEA7-0812-4C01-AB51-92F11D7B0E80}"/>
              </a:ext>
            </a:extLst>
          </p:cNvPr>
          <p:cNvCxnSpPr/>
          <p:nvPr/>
        </p:nvCxnSpPr>
        <p:spPr>
          <a:xfrm>
            <a:off x="-1" y="1317356"/>
            <a:ext cx="12192000" cy="0"/>
          </a:xfrm>
          <a:prstGeom prst="line">
            <a:avLst/>
          </a:prstGeom>
          <a:ln w="76200" cap="rnd" cmpd="sng">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2551743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D8379-8F39-4D79-9CF8-C95B7CE47118}"/>
              </a:ext>
            </a:extLst>
          </p:cNvPr>
          <p:cNvSpPr>
            <a:spLocks noGrp="1"/>
          </p:cNvSpPr>
          <p:nvPr>
            <p:ph type="title"/>
          </p:nvPr>
        </p:nvSpPr>
        <p:spPr>
          <a:xfrm>
            <a:off x="0" y="0"/>
            <a:ext cx="12191999" cy="1367282"/>
          </a:xfrm>
          <a:solidFill>
            <a:schemeClr val="bg1"/>
          </a:solidFill>
        </p:spPr>
        <p:txBody>
          <a:bodyPr>
            <a:normAutofit/>
          </a:bodyPr>
          <a:lstStyle/>
          <a:p>
            <a:r>
              <a:rPr lang="en-US" dirty="0"/>
              <a:t>How do I file/pay? The Division of Taxation Taxpayer Portal</a:t>
            </a:r>
          </a:p>
        </p:txBody>
      </p:sp>
      <p:sp>
        <p:nvSpPr>
          <p:cNvPr id="5" name="Slide Number Placeholder 4">
            <a:extLst>
              <a:ext uri="{FF2B5EF4-FFF2-40B4-BE49-F238E27FC236}">
                <a16:creationId xmlns:a16="http://schemas.microsoft.com/office/drawing/2014/main" id="{1636D30E-D681-4DA9-AF49-7315FBA75D20}"/>
              </a:ext>
            </a:extLst>
          </p:cNvPr>
          <p:cNvSpPr>
            <a:spLocks noGrp="1"/>
          </p:cNvSpPr>
          <p:nvPr>
            <p:ph type="sldNum" sz="quarter" idx="12"/>
          </p:nvPr>
        </p:nvSpPr>
        <p:spPr>
          <a:xfrm>
            <a:off x="11177637" y="6484787"/>
            <a:ext cx="872799" cy="2419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rPr>
              <a:t>Slide </a:t>
            </a:r>
            <a:fld id="{9CEF2F22-5709-41C3-8EB7-7BEDBFD473CC}" type="slidenum">
              <a:rPr kumimoji="0" lang="en-US" sz="1200" b="0" i="0" u="none" strike="noStrike" kern="1200" cap="none" spc="0" normalizeH="0" baseline="0" noProof="0" smtClean="0">
                <a:ln>
                  <a:noFill/>
                </a:ln>
                <a:solidFill>
                  <a:prstClr val="white"/>
                </a:solidFill>
                <a:effectLst/>
                <a:uLnTx/>
                <a:uFillTx/>
                <a:latin typeface="Segoe UI" panose="020B0502040204020203" pitchFamily="34" charset="0"/>
                <a:ea typeface="+mn-ea"/>
                <a:cs typeface="Segoe UI" panose="020B0502040204020203"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51</a:t>
            </a:fld>
            <a:endParaRPr kumimoji="0" lang="en-US" sz="1200" b="0"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endParaRPr>
          </a:p>
        </p:txBody>
      </p:sp>
      <p:sp>
        <p:nvSpPr>
          <p:cNvPr id="4" name="TextBox 3">
            <a:extLst>
              <a:ext uri="{FF2B5EF4-FFF2-40B4-BE49-F238E27FC236}">
                <a16:creationId xmlns:a16="http://schemas.microsoft.com/office/drawing/2014/main" id="{01345B8A-9984-42CB-81C6-19FA8062B720}"/>
              </a:ext>
            </a:extLst>
          </p:cNvPr>
          <p:cNvSpPr txBox="1"/>
          <p:nvPr/>
        </p:nvSpPr>
        <p:spPr>
          <a:xfrm>
            <a:off x="598767" y="1458349"/>
            <a:ext cx="10347283" cy="64632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kumimoji="0" lang="en-US" sz="1800" b="1" i="0" u="sng"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mn-ea"/>
                <a:cs typeface="Segoe UI Semilight" panose="020B0402040204020203" pitchFamily="34" charset="0"/>
                <a:sym typeface="Arial"/>
              </a:rPr>
              <a:t>Step 10</a:t>
            </a:r>
            <a:r>
              <a:rPr kumimoji="0" lang="en-US" sz="1800" b="1" i="0" u="none"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mn-ea"/>
                <a:cs typeface="Segoe UI Semilight" panose="020B0402040204020203" pitchFamily="34" charset="0"/>
                <a:sym typeface="Arial"/>
              </a:rPr>
              <a:t>: Add attachment by Navigating to Attachments tab and select Add Files. Select file and choose one Attachment Type from dropdown. Select Calculate. </a:t>
            </a:r>
            <a:r>
              <a:rPr kumimoji="0" lang="en-US" sz="1800" b="1" i="0" u="none"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mn-ea"/>
                <a:cs typeface="Segoe UI Semilight" panose="020B0402040204020203" pitchFamily="34" charset="0"/>
              </a:rPr>
              <a:t>Once form is complete select Submit. </a:t>
            </a:r>
          </a:p>
        </p:txBody>
      </p:sp>
      <p:pic>
        <p:nvPicPr>
          <p:cNvPr id="6" name="Picture 5">
            <a:extLst>
              <a:ext uri="{FF2B5EF4-FFF2-40B4-BE49-F238E27FC236}">
                <a16:creationId xmlns:a16="http://schemas.microsoft.com/office/drawing/2014/main" id="{238BCB7C-E606-4A37-A9E9-B9C6E7DCFA34}"/>
              </a:ext>
            </a:extLst>
          </p:cNvPr>
          <p:cNvPicPr>
            <a:picLocks noChangeAspect="1"/>
          </p:cNvPicPr>
          <p:nvPr/>
        </p:nvPicPr>
        <p:blipFill>
          <a:blip r:embed="rId2"/>
          <a:stretch>
            <a:fillRect/>
          </a:stretch>
        </p:blipFill>
        <p:spPr>
          <a:xfrm>
            <a:off x="1245949" y="2195746"/>
            <a:ext cx="9700101" cy="3757241"/>
          </a:xfrm>
          <a:prstGeom prst="rect">
            <a:avLst/>
          </a:prstGeom>
        </p:spPr>
      </p:pic>
      <p:cxnSp>
        <p:nvCxnSpPr>
          <p:cNvPr id="7" name="Straight Connector 6">
            <a:extLst>
              <a:ext uri="{FF2B5EF4-FFF2-40B4-BE49-F238E27FC236}">
                <a16:creationId xmlns:a16="http://schemas.microsoft.com/office/drawing/2014/main" id="{7804DEC2-C6A6-48A0-AAE9-B2AD3B609BDA}"/>
              </a:ext>
            </a:extLst>
          </p:cNvPr>
          <p:cNvCxnSpPr/>
          <p:nvPr/>
        </p:nvCxnSpPr>
        <p:spPr>
          <a:xfrm>
            <a:off x="0" y="1367282"/>
            <a:ext cx="12192000" cy="0"/>
          </a:xfrm>
          <a:prstGeom prst="line">
            <a:avLst/>
          </a:prstGeom>
          <a:ln w="76200" cap="rnd" cmpd="sng">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1903156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D8379-8F39-4D79-9CF8-C95B7CE47118}"/>
              </a:ext>
            </a:extLst>
          </p:cNvPr>
          <p:cNvSpPr>
            <a:spLocks noGrp="1"/>
          </p:cNvSpPr>
          <p:nvPr>
            <p:ph type="title"/>
          </p:nvPr>
        </p:nvSpPr>
        <p:spPr>
          <a:xfrm>
            <a:off x="0" y="-141890"/>
            <a:ext cx="12191999" cy="1162985"/>
          </a:xfrm>
          <a:solidFill>
            <a:schemeClr val="bg1"/>
          </a:solidFill>
        </p:spPr>
        <p:txBody>
          <a:bodyPr>
            <a:normAutofit/>
          </a:bodyPr>
          <a:lstStyle/>
          <a:p>
            <a:r>
              <a:rPr lang="en-US" dirty="0"/>
              <a:t>How do I file/pay? The Division of Taxation Taxpayer Portal</a:t>
            </a:r>
          </a:p>
        </p:txBody>
      </p:sp>
      <p:sp>
        <p:nvSpPr>
          <p:cNvPr id="5" name="Slide Number Placeholder 4">
            <a:extLst>
              <a:ext uri="{FF2B5EF4-FFF2-40B4-BE49-F238E27FC236}">
                <a16:creationId xmlns:a16="http://schemas.microsoft.com/office/drawing/2014/main" id="{1636D30E-D681-4DA9-AF49-7315FBA75D20}"/>
              </a:ext>
            </a:extLst>
          </p:cNvPr>
          <p:cNvSpPr>
            <a:spLocks noGrp="1"/>
          </p:cNvSpPr>
          <p:nvPr>
            <p:ph type="sldNum" sz="quarter" idx="12"/>
          </p:nvPr>
        </p:nvSpPr>
        <p:spPr>
          <a:xfrm>
            <a:off x="11177637" y="6484787"/>
            <a:ext cx="872799" cy="2419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rPr>
              <a:t>Slide </a:t>
            </a:r>
            <a:fld id="{9CEF2F22-5709-41C3-8EB7-7BEDBFD473CC}" type="slidenum">
              <a:rPr kumimoji="0" lang="en-US" sz="1200" b="0" i="0" u="none" strike="noStrike" kern="1200" cap="none" spc="0" normalizeH="0" baseline="0" noProof="0" smtClean="0">
                <a:ln>
                  <a:noFill/>
                </a:ln>
                <a:solidFill>
                  <a:prstClr val="white"/>
                </a:solidFill>
                <a:effectLst/>
                <a:uLnTx/>
                <a:uFillTx/>
                <a:latin typeface="Segoe UI" panose="020B0502040204020203" pitchFamily="34" charset="0"/>
                <a:ea typeface="+mn-ea"/>
                <a:cs typeface="Segoe UI" panose="020B0502040204020203"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52</a:t>
            </a:fld>
            <a:endParaRPr kumimoji="0" lang="en-US" sz="1200" b="0"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endParaRPr>
          </a:p>
        </p:txBody>
      </p:sp>
      <p:sp>
        <p:nvSpPr>
          <p:cNvPr id="4" name="TextBox 3">
            <a:extLst>
              <a:ext uri="{FF2B5EF4-FFF2-40B4-BE49-F238E27FC236}">
                <a16:creationId xmlns:a16="http://schemas.microsoft.com/office/drawing/2014/main" id="{2BDB8D22-0E74-41D6-B9AC-F3FF7AC8F69A}"/>
              </a:ext>
            </a:extLst>
          </p:cNvPr>
          <p:cNvSpPr txBox="1"/>
          <p:nvPr/>
        </p:nvSpPr>
        <p:spPr>
          <a:xfrm>
            <a:off x="491988" y="1261862"/>
            <a:ext cx="7537836" cy="36933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kumimoji="0" lang="en-US" sz="1800" b="1" i="0" u="sng"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mn-ea"/>
                <a:cs typeface="Segoe UI Semilight" panose="020B0402040204020203" pitchFamily="34" charset="0"/>
                <a:sym typeface="Arial"/>
              </a:rPr>
              <a:t>Step 11</a:t>
            </a:r>
            <a:r>
              <a:rPr kumimoji="0" lang="en-US" sz="1800" b="1" i="0" u="none"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mn-ea"/>
                <a:cs typeface="Segoe UI Semilight" panose="020B0402040204020203" pitchFamily="34" charset="0"/>
                <a:sym typeface="Arial"/>
              </a:rPr>
              <a:t>: On this page you are able to print the return, select Next.   </a:t>
            </a:r>
          </a:p>
        </p:txBody>
      </p:sp>
      <p:pic>
        <p:nvPicPr>
          <p:cNvPr id="6" name="Picture 5">
            <a:extLst>
              <a:ext uri="{FF2B5EF4-FFF2-40B4-BE49-F238E27FC236}">
                <a16:creationId xmlns:a16="http://schemas.microsoft.com/office/drawing/2014/main" id="{25745038-264A-47D1-ADB7-65BCB0DADD27}"/>
              </a:ext>
            </a:extLst>
          </p:cNvPr>
          <p:cNvPicPr>
            <a:picLocks noChangeAspect="1"/>
          </p:cNvPicPr>
          <p:nvPr/>
        </p:nvPicPr>
        <p:blipFill>
          <a:blip r:embed="rId2"/>
          <a:stretch>
            <a:fillRect/>
          </a:stretch>
        </p:blipFill>
        <p:spPr>
          <a:xfrm>
            <a:off x="1678770" y="1631192"/>
            <a:ext cx="8834458" cy="2142683"/>
          </a:xfrm>
          <a:prstGeom prst="rect">
            <a:avLst/>
          </a:prstGeom>
        </p:spPr>
      </p:pic>
      <p:sp>
        <p:nvSpPr>
          <p:cNvPr id="7" name="TextBox 6">
            <a:extLst>
              <a:ext uri="{FF2B5EF4-FFF2-40B4-BE49-F238E27FC236}">
                <a16:creationId xmlns:a16="http://schemas.microsoft.com/office/drawing/2014/main" id="{A8BEFE0A-7E2E-444E-BB87-D81882C1AF1E}"/>
              </a:ext>
            </a:extLst>
          </p:cNvPr>
          <p:cNvSpPr txBox="1"/>
          <p:nvPr/>
        </p:nvSpPr>
        <p:spPr>
          <a:xfrm>
            <a:off x="491988" y="3759485"/>
            <a:ext cx="8165989" cy="64632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kumimoji="0" lang="en-US" sz="1800" b="1" i="0" u="sng"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mn-ea"/>
                <a:cs typeface="Segoe UI Semilight" panose="020B0402040204020203" pitchFamily="34" charset="0"/>
                <a:sym typeface="Arial"/>
              </a:rPr>
              <a:t>Step 12</a:t>
            </a:r>
            <a:r>
              <a:rPr kumimoji="0" lang="en-US" sz="1800" b="1" i="0" u="none"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mn-ea"/>
                <a:cs typeface="Segoe UI Semilight" panose="020B0402040204020203" pitchFamily="34" charset="0"/>
                <a:sym typeface="Arial"/>
              </a:rPr>
              <a:t>: You have now submitted your form. On this page you can print and/or make a payment. To mak</a:t>
            </a:r>
            <a:r>
              <a:rPr kumimoji="0" lang="en-US" sz="1800" b="1" i="0" u="none"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mn-ea"/>
                <a:cs typeface="Segoe UI Semilight" panose="020B0402040204020203" pitchFamily="34" charset="0"/>
              </a:rPr>
              <a:t>e a payment select Make a Payment Now.</a:t>
            </a:r>
            <a:endParaRPr kumimoji="0" lang="en-US" sz="1800" b="1" i="0" u="none"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mn-ea"/>
              <a:cs typeface="Segoe UI Semilight" panose="020B0402040204020203" pitchFamily="34" charset="0"/>
              <a:sym typeface="Arial"/>
            </a:endParaRPr>
          </a:p>
        </p:txBody>
      </p:sp>
      <p:pic>
        <p:nvPicPr>
          <p:cNvPr id="8" name="Picture 7">
            <a:extLst>
              <a:ext uri="{FF2B5EF4-FFF2-40B4-BE49-F238E27FC236}">
                <a16:creationId xmlns:a16="http://schemas.microsoft.com/office/drawing/2014/main" id="{F74AE16F-D947-4E97-AE43-7E2E5F31C873}"/>
              </a:ext>
            </a:extLst>
          </p:cNvPr>
          <p:cNvPicPr>
            <a:picLocks noChangeAspect="1"/>
          </p:cNvPicPr>
          <p:nvPr/>
        </p:nvPicPr>
        <p:blipFill>
          <a:blip r:embed="rId3"/>
          <a:stretch>
            <a:fillRect/>
          </a:stretch>
        </p:blipFill>
        <p:spPr>
          <a:xfrm>
            <a:off x="1431922" y="4405814"/>
            <a:ext cx="8953500" cy="1913622"/>
          </a:xfrm>
          <a:prstGeom prst="rect">
            <a:avLst/>
          </a:prstGeom>
        </p:spPr>
      </p:pic>
      <p:cxnSp>
        <p:nvCxnSpPr>
          <p:cNvPr id="9" name="Straight Connector 8">
            <a:extLst>
              <a:ext uri="{FF2B5EF4-FFF2-40B4-BE49-F238E27FC236}">
                <a16:creationId xmlns:a16="http://schemas.microsoft.com/office/drawing/2014/main" id="{4E29E07C-22B4-4CF8-B143-62F35BD6588C}"/>
              </a:ext>
            </a:extLst>
          </p:cNvPr>
          <p:cNvCxnSpPr/>
          <p:nvPr/>
        </p:nvCxnSpPr>
        <p:spPr>
          <a:xfrm>
            <a:off x="-1" y="1021095"/>
            <a:ext cx="12192000" cy="0"/>
          </a:xfrm>
          <a:prstGeom prst="line">
            <a:avLst/>
          </a:prstGeom>
          <a:ln w="76200" cap="rnd" cmpd="sng">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4426535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D8379-8F39-4D79-9CF8-C95B7CE47118}"/>
              </a:ext>
            </a:extLst>
          </p:cNvPr>
          <p:cNvSpPr>
            <a:spLocks noGrp="1"/>
          </p:cNvSpPr>
          <p:nvPr>
            <p:ph type="title"/>
          </p:nvPr>
        </p:nvSpPr>
        <p:spPr>
          <a:xfrm>
            <a:off x="0" y="0"/>
            <a:ext cx="12191999" cy="1423751"/>
          </a:xfrm>
          <a:solidFill>
            <a:schemeClr val="bg1"/>
          </a:solidFill>
        </p:spPr>
        <p:txBody>
          <a:bodyPr>
            <a:normAutofit/>
          </a:bodyPr>
          <a:lstStyle/>
          <a:p>
            <a:r>
              <a:rPr lang="en-US" dirty="0"/>
              <a:t>How do I file/pay? The Division of Taxation Taxpayer Portal</a:t>
            </a:r>
          </a:p>
        </p:txBody>
      </p:sp>
      <p:sp>
        <p:nvSpPr>
          <p:cNvPr id="5" name="Slide Number Placeholder 4">
            <a:extLst>
              <a:ext uri="{FF2B5EF4-FFF2-40B4-BE49-F238E27FC236}">
                <a16:creationId xmlns:a16="http://schemas.microsoft.com/office/drawing/2014/main" id="{1636D30E-D681-4DA9-AF49-7315FBA75D20}"/>
              </a:ext>
            </a:extLst>
          </p:cNvPr>
          <p:cNvSpPr>
            <a:spLocks noGrp="1"/>
          </p:cNvSpPr>
          <p:nvPr>
            <p:ph type="sldNum" sz="quarter" idx="12"/>
          </p:nvPr>
        </p:nvSpPr>
        <p:spPr>
          <a:xfrm>
            <a:off x="11177637" y="6484787"/>
            <a:ext cx="872799" cy="2419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rPr>
              <a:t>Slide </a:t>
            </a:r>
            <a:fld id="{9CEF2F22-5709-41C3-8EB7-7BEDBFD473CC}" type="slidenum">
              <a:rPr kumimoji="0" lang="en-US" sz="1200" b="0" i="0" u="none" strike="noStrike" kern="1200" cap="none" spc="0" normalizeH="0" baseline="0" noProof="0" smtClean="0">
                <a:ln>
                  <a:noFill/>
                </a:ln>
                <a:solidFill>
                  <a:prstClr val="white"/>
                </a:solidFill>
                <a:effectLst/>
                <a:uLnTx/>
                <a:uFillTx/>
                <a:latin typeface="Segoe UI" panose="020B0502040204020203" pitchFamily="34" charset="0"/>
                <a:ea typeface="+mn-ea"/>
                <a:cs typeface="Segoe UI" panose="020B0502040204020203"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53</a:t>
            </a:fld>
            <a:endParaRPr kumimoji="0" lang="en-US" sz="1200" b="0"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endParaRPr>
          </a:p>
        </p:txBody>
      </p:sp>
      <p:sp>
        <p:nvSpPr>
          <p:cNvPr id="4" name="TextBox 3">
            <a:extLst>
              <a:ext uri="{FF2B5EF4-FFF2-40B4-BE49-F238E27FC236}">
                <a16:creationId xmlns:a16="http://schemas.microsoft.com/office/drawing/2014/main" id="{95274BCA-1AC2-426F-A3BF-F1AEB64DD129}"/>
              </a:ext>
            </a:extLst>
          </p:cNvPr>
          <p:cNvSpPr txBox="1"/>
          <p:nvPr/>
        </p:nvSpPr>
        <p:spPr>
          <a:xfrm>
            <a:off x="515939" y="1423751"/>
            <a:ext cx="8101014" cy="36933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kumimoji="0" lang="en-US" sz="1800" b="1" i="0" u="sng"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mn-ea"/>
                <a:cs typeface="Segoe UI Semilight" panose="020B0402040204020203" pitchFamily="34" charset="0"/>
                <a:sym typeface="Arial"/>
              </a:rPr>
              <a:t>Step 13</a:t>
            </a:r>
            <a:r>
              <a:rPr kumimoji="0" lang="en-US" sz="1800" b="1" i="0" u="none"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mn-ea"/>
                <a:cs typeface="Segoe UI Semilight" panose="020B0402040204020203" pitchFamily="34" charset="0"/>
                <a:sym typeface="Arial"/>
              </a:rPr>
              <a:t>: Complete Payment Amount and Payment Method, select Next</a:t>
            </a:r>
            <a:r>
              <a:rPr kumimoji="0" lang="en-US" sz="1800" b="1" i="0" u="none" strike="noStrike" kern="1200" cap="none" spc="0" normalizeH="0" baseline="0" noProof="0" dirty="0">
                <a:ln>
                  <a:noFill/>
                </a:ln>
                <a:solidFill>
                  <a:srgbClr val="A5A5A5">
                    <a:lumMod val="50000"/>
                  </a:srgbClr>
                </a:solidFill>
                <a:effectLst/>
                <a:uLnTx/>
                <a:uFillTx/>
                <a:latin typeface="Calibri" panose="020F0502020204030204"/>
                <a:ea typeface="+mn-ea"/>
                <a:cs typeface="+mn-cs"/>
                <a:sym typeface="Arial"/>
              </a:rPr>
              <a:t>.</a:t>
            </a:r>
          </a:p>
        </p:txBody>
      </p:sp>
      <p:pic>
        <p:nvPicPr>
          <p:cNvPr id="6" name="Picture 5">
            <a:extLst>
              <a:ext uri="{FF2B5EF4-FFF2-40B4-BE49-F238E27FC236}">
                <a16:creationId xmlns:a16="http://schemas.microsoft.com/office/drawing/2014/main" id="{EB3A9C34-128D-4577-8C7B-26E48133BACD}"/>
              </a:ext>
            </a:extLst>
          </p:cNvPr>
          <p:cNvPicPr>
            <a:picLocks noChangeAspect="1"/>
          </p:cNvPicPr>
          <p:nvPr/>
        </p:nvPicPr>
        <p:blipFill>
          <a:blip r:embed="rId2"/>
          <a:stretch>
            <a:fillRect/>
          </a:stretch>
        </p:blipFill>
        <p:spPr>
          <a:xfrm>
            <a:off x="1138518" y="1987569"/>
            <a:ext cx="9063317" cy="3676428"/>
          </a:xfrm>
          <a:prstGeom prst="rect">
            <a:avLst/>
          </a:prstGeom>
        </p:spPr>
      </p:pic>
      <p:cxnSp>
        <p:nvCxnSpPr>
          <p:cNvPr id="7" name="Straight Connector 6">
            <a:extLst>
              <a:ext uri="{FF2B5EF4-FFF2-40B4-BE49-F238E27FC236}">
                <a16:creationId xmlns:a16="http://schemas.microsoft.com/office/drawing/2014/main" id="{B5AC06EC-CC2D-40C1-9CFA-E6F5F5D3D974}"/>
              </a:ext>
            </a:extLst>
          </p:cNvPr>
          <p:cNvCxnSpPr/>
          <p:nvPr/>
        </p:nvCxnSpPr>
        <p:spPr>
          <a:xfrm>
            <a:off x="-1" y="1420088"/>
            <a:ext cx="12192000" cy="0"/>
          </a:xfrm>
          <a:prstGeom prst="line">
            <a:avLst/>
          </a:prstGeom>
          <a:ln w="76200" cap="rnd" cmpd="sng">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3700893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D8379-8F39-4D79-9CF8-C95B7CE47118}"/>
              </a:ext>
            </a:extLst>
          </p:cNvPr>
          <p:cNvSpPr>
            <a:spLocks noGrp="1"/>
          </p:cNvSpPr>
          <p:nvPr>
            <p:ph type="title"/>
          </p:nvPr>
        </p:nvSpPr>
        <p:spPr>
          <a:xfrm>
            <a:off x="0" y="0"/>
            <a:ext cx="12191999" cy="1363851"/>
          </a:xfrm>
          <a:solidFill>
            <a:schemeClr val="bg1"/>
          </a:solidFill>
        </p:spPr>
        <p:txBody>
          <a:bodyPr>
            <a:normAutofit/>
          </a:bodyPr>
          <a:lstStyle/>
          <a:p>
            <a:r>
              <a:rPr lang="en-US" dirty="0"/>
              <a:t>How do I file/pay? The Division of Taxation Taxpayer Portal</a:t>
            </a:r>
          </a:p>
        </p:txBody>
      </p:sp>
      <p:sp>
        <p:nvSpPr>
          <p:cNvPr id="5" name="Slide Number Placeholder 4">
            <a:extLst>
              <a:ext uri="{FF2B5EF4-FFF2-40B4-BE49-F238E27FC236}">
                <a16:creationId xmlns:a16="http://schemas.microsoft.com/office/drawing/2014/main" id="{1636D30E-D681-4DA9-AF49-7315FBA75D20}"/>
              </a:ext>
            </a:extLst>
          </p:cNvPr>
          <p:cNvSpPr>
            <a:spLocks noGrp="1"/>
          </p:cNvSpPr>
          <p:nvPr>
            <p:ph type="sldNum" sz="quarter" idx="12"/>
          </p:nvPr>
        </p:nvSpPr>
        <p:spPr>
          <a:xfrm>
            <a:off x="11177637" y="6484787"/>
            <a:ext cx="872799" cy="2419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rPr>
              <a:t>Slide </a:t>
            </a:r>
            <a:fld id="{9CEF2F22-5709-41C3-8EB7-7BEDBFD473CC}" type="slidenum">
              <a:rPr kumimoji="0" lang="en-US" sz="1200" b="0" i="0" u="none" strike="noStrike" kern="1200" cap="none" spc="0" normalizeH="0" baseline="0" noProof="0" smtClean="0">
                <a:ln>
                  <a:noFill/>
                </a:ln>
                <a:solidFill>
                  <a:prstClr val="white"/>
                </a:solidFill>
                <a:effectLst/>
                <a:uLnTx/>
                <a:uFillTx/>
                <a:latin typeface="Segoe UI" panose="020B0502040204020203" pitchFamily="34" charset="0"/>
                <a:ea typeface="+mn-ea"/>
                <a:cs typeface="Segoe UI" panose="020B0502040204020203"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54</a:t>
            </a:fld>
            <a:endParaRPr kumimoji="0" lang="en-US" sz="1200" b="0"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endParaRPr>
          </a:p>
        </p:txBody>
      </p:sp>
      <p:sp>
        <p:nvSpPr>
          <p:cNvPr id="7" name="TextBox 6">
            <a:extLst>
              <a:ext uri="{FF2B5EF4-FFF2-40B4-BE49-F238E27FC236}">
                <a16:creationId xmlns:a16="http://schemas.microsoft.com/office/drawing/2014/main" id="{847B74E0-D9A4-4C5C-86E9-87F706E33829}"/>
              </a:ext>
            </a:extLst>
          </p:cNvPr>
          <p:cNvSpPr txBox="1"/>
          <p:nvPr/>
        </p:nvSpPr>
        <p:spPr>
          <a:xfrm>
            <a:off x="232475" y="1447182"/>
            <a:ext cx="9779430" cy="923328"/>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kumimoji="0" lang="en-US" sz="1800" b="1" i="0" u="sng"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mn-ea"/>
                <a:cs typeface="Segoe UI Semilight" panose="020B0402040204020203" pitchFamily="34" charset="0"/>
                <a:sym typeface="Arial"/>
              </a:rPr>
              <a:t>Step 14</a:t>
            </a:r>
            <a:r>
              <a:rPr kumimoji="0" lang="en-US" sz="1800" b="1" i="0" u="none"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mn-ea"/>
                <a:cs typeface="Segoe UI Semilight" panose="020B0402040204020203" pitchFamily="34" charset="0"/>
                <a:sym typeface="Arial"/>
              </a:rPr>
              <a:t>: Complet</a:t>
            </a:r>
            <a:r>
              <a:rPr kumimoji="0" lang="en-US" sz="1800" b="1" i="0" u="none"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mn-ea"/>
                <a:cs typeface="Segoe UI Semilight" panose="020B0402040204020203" pitchFamily="34" charset="0"/>
              </a:rPr>
              <a:t>e the required information and select Submit.</a:t>
            </a:r>
          </a:p>
          <a:p>
            <a:pPr marL="285750" marR="0" lvl="0" indent="-285750" algn="l" defTabSz="914400" rtl="0" eaLnBrk="1" fontAlgn="auto" latinLnBrk="0" hangingPunct="0">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mn-ea"/>
                <a:cs typeface="Segoe UI Semilight" panose="020B0402040204020203" pitchFamily="34" charset="0"/>
              </a:rPr>
              <a:t> You can save your banking information for future use.</a:t>
            </a:r>
          </a:p>
          <a:p>
            <a:pPr marL="285750" marR="0" lvl="0" indent="-285750" algn="l" defTabSz="914400" rtl="0" eaLnBrk="1" fontAlgn="auto" latinLnBrk="0" hangingPunct="0">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mn-ea"/>
                <a:cs typeface="Segoe UI Semilight" panose="020B0402040204020203" pitchFamily="34" charset="0"/>
              </a:rPr>
              <a:t> You can make payments for a future date. </a:t>
            </a:r>
            <a:endParaRPr kumimoji="0" lang="en-US" sz="1800" b="1" i="0" u="none"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mn-ea"/>
              <a:cs typeface="Segoe UI Semilight" panose="020B0402040204020203" pitchFamily="34" charset="0"/>
              <a:sym typeface="Arial"/>
            </a:endParaRPr>
          </a:p>
        </p:txBody>
      </p:sp>
      <p:pic>
        <p:nvPicPr>
          <p:cNvPr id="8" name="Picture 7">
            <a:extLst>
              <a:ext uri="{FF2B5EF4-FFF2-40B4-BE49-F238E27FC236}">
                <a16:creationId xmlns:a16="http://schemas.microsoft.com/office/drawing/2014/main" id="{28494D82-971B-4662-9DFD-A64C996E1EB2}"/>
              </a:ext>
            </a:extLst>
          </p:cNvPr>
          <p:cNvPicPr>
            <a:picLocks noChangeAspect="1"/>
          </p:cNvPicPr>
          <p:nvPr/>
        </p:nvPicPr>
        <p:blipFill>
          <a:blip r:embed="rId2"/>
          <a:stretch>
            <a:fillRect/>
          </a:stretch>
        </p:blipFill>
        <p:spPr>
          <a:xfrm>
            <a:off x="3003176" y="2370510"/>
            <a:ext cx="5750554" cy="3954090"/>
          </a:xfrm>
          <a:prstGeom prst="rect">
            <a:avLst/>
          </a:prstGeom>
        </p:spPr>
      </p:pic>
      <p:cxnSp>
        <p:nvCxnSpPr>
          <p:cNvPr id="6" name="Straight Connector 5">
            <a:extLst>
              <a:ext uri="{FF2B5EF4-FFF2-40B4-BE49-F238E27FC236}">
                <a16:creationId xmlns:a16="http://schemas.microsoft.com/office/drawing/2014/main" id="{53971160-F98C-4533-B131-346292A2F4D9}"/>
              </a:ext>
            </a:extLst>
          </p:cNvPr>
          <p:cNvCxnSpPr/>
          <p:nvPr/>
        </p:nvCxnSpPr>
        <p:spPr>
          <a:xfrm>
            <a:off x="0" y="1363851"/>
            <a:ext cx="12192000" cy="0"/>
          </a:xfrm>
          <a:prstGeom prst="line">
            <a:avLst/>
          </a:prstGeom>
          <a:ln w="76200" cap="rnd" cmpd="sng">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6408631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D8379-8F39-4D79-9CF8-C95B7CE47118}"/>
              </a:ext>
            </a:extLst>
          </p:cNvPr>
          <p:cNvSpPr>
            <a:spLocks noGrp="1"/>
          </p:cNvSpPr>
          <p:nvPr>
            <p:ph type="title"/>
          </p:nvPr>
        </p:nvSpPr>
        <p:spPr>
          <a:xfrm>
            <a:off x="0" y="-50322"/>
            <a:ext cx="12191999" cy="1342078"/>
          </a:xfrm>
          <a:solidFill>
            <a:schemeClr val="bg1"/>
          </a:solidFill>
        </p:spPr>
        <p:txBody>
          <a:bodyPr>
            <a:normAutofit/>
          </a:bodyPr>
          <a:lstStyle/>
          <a:p>
            <a:r>
              <a:rPr lang="en-US" dirty="0"/>
              <a:t>How do I file/pay? The Division of Taxation Taxpayer Portal</a:t>
            </a:r>
          </a:p>
        </p:txBody>
      </p:sp>
      <p:sp>
        <p:nvSpPr>
          <p:cNvPr id="5" name="Slide Number Placeholder 4">
            <a:extLst>
              <a:ext uri="{FF2B5EF4-FFF2-40B4-BE49-F238E27FC236}">
                <a16:creationId xmlns:a16="http://schemas.microsoft.com/office/drawing/2014/main" id="{1636D30E-D681-4DA9-AF49-7315FBA75D20}"/>
              </a:ext>
            </a:extLst>
          </p:cNvPr>
          <p:cNvSpPr>
            <a:spLocks noGrp="1"/>
          </p:cNvSpPr>
          <p:nvPr>
            <p:ph type="sldNum" sz="quarter" idx="12"/>
          </p:nvPr>
        </p:nvSpPr>
        <p:spPr>
          <a:xfrm>
            <a:off x="11177637" y="6484787"/>
            <a:ext cx="872799" cy="2419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rPr>
              <a:t>Slide </a:t>
            </a:r>
            <a:fld id="{9CEF2F22-5709-41C3-8EB7-7BEDBFD473CC}" type="slidenum">
              <a:rPr kumimoji="0" lang="en-US" sz="1200" b="0" i="0" u="none" strike="noStrike" kern="1200" cap="none" spc="0" normalizeH="0" baseline="0" noProof="0" smtClean="0">
                <a:ln>
                  <a:noFill/>
                </a:ln>
                <a:solidFill>
                  <a:prstClr val="white"/>
                </a:solidFill>
                <a:effectLst/>
                <a:uLnTx/>
                <a:uFillTx/>
                <a:latin typeface="Segoe UI" panose="020B0502040204020203" pitchFamily="34" charset="0"/>
                <a:ea typeface="+mn-ea"/>
                <a:cs typeface="Segoe UI" panose="020B0502040204020203"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55</a:t>
            </a:fld>
            <a:endParaRPr kumimoji="0" lang="en-US" sz="1200" b="0"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endParaRPr>
          </a:p>
        </p:txBody>
      </p:sp>
      <p:sp>
        <p:nvSpPr>
          <p:cNvPr id="4" name="TextBox 3">
            <a:extLst>
              <a:ext uri="{FF2B5EF4-FFF2-40B4-BE49-F238E27FC236}">
                <a16:creationId xmlns:a16="http://schemas.microsoft.com/office/drawing/2014/main" id="{19C955FC-600D-4AE9-ACF9-38962EDCC85F}"/>
              </a:ext>
            </a:extLst>
          </p:cNvPr>
          <p:cNvSpPr txBox="1"/>
          <p:nvPr/>
        </p:nvSpPr>
        <p:spPr>
          <a:xfrm>
            <a:off x="777966" y="1351788"/>
            <a:ext cx="7633252" cy="584773"/>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kumimoji="0" lang="en-US" sz="1600" b="1" i="0" u="sng"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mn-ea"/>
                <a:cs typeface="Segoe UI Semilight" panose="020B0402040204020203" pitchFamily="34" charset="0"/>
                <a:sym typeface="Arial"/>
              </a:rPr>
              <a:t>Step 15</a:t>
            </a:r>
            <a:r>
              <a:rPr kumimoji="0" lang="en-US" sz="1600" b="1" i="0" u="none"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mn-ea"/>
                <a:cs typeface="Segoe UI Semilight" panose="020B0402040204020203" pitchFamily="34" charset="0"/>
                <a:sym typeface="Arial"/>
              </a:rPr>
              <a:t>: Confirm payment by selecting Confirm. </a:t>
            </a:r>
          </a:p>
          <a:p>
            <a:pPr marL="0" marR="0" lvl="0" indent="0" algn="l" defTabSz="914400" rtl="0" eaLnBrk="1" fontAlgn="auto" latinLnBrk="0" hangingPunct="0">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mn-ea"/>
                <a:cs typeface="Segoe UI Semilight" panose="020B0402040204020203" pitchFamily="34" charset="0"/>
                <a:sym typeface="Arial"/>
              </a:rPr>
              <a:t>Payment Confirmation page will give you details of the payment</a:t>
            </a:r>
            <a:r>
              <a:rPr kumimoji="0" lang="en-US" sz="1600" b="0" i="0" u="none" strike="noStrike" kern="1200" cap="none" spc="0" normalizeH="0" baseline="0" noProof="0" dirty="0">
                <a:ln>
                  <a:noFill/>
                </a:ln>
                <a:solidFill>
                  <a:srgbClr val="000000"/>
                </a:solidFill>
                <a:effectLst/>
                <a:uLnTx/>
                <a:uFillTx/>
                <a:latin typeface="Calibri" panose="020F0502020204030204"/>
                <a:ea typeface="+mn-ea"/>
                <a:cs typeface="+mn-cs"/>
                <a:sym typeface="Arial"/>
              </a:rPr>
              <a:t>.</a:t>
            </a:r>
          </a:p>
        </p:txBody>
      </p:sp>
      <p:pic>
        <p:nvPicPr>
          <p:cNvPr id="6" name="Picture 5">
            <a:extLst>
              <a:ext uri="{FF2B5EF4-FFF2-40B4-BE49-F238E27FC236}">
                <a16:creationId xmlns:a16="http://schemas.microsoft.com/office/drawing/2014/main" id="{30D28093-EEDB-4058-9630-5B6C28BCA46C}"/>
              </a:ext>
            </a:extLst>
          </p:cNvPr>
          <p:cNvPicPr>
            <a:picLocks noChangeAspect="1"/>
          </p:cNvPicPr>
          <p:nvPr/>
        </p:nvPicPr>
        <p:blipFill>
          <a:blip r:embed="rId2"/>
          <a:stretch>
            <a:fillRect/>
          </a:stretch>
        </p:blipFill>
        <p:spPr>
          <a:xfrm>
            <a:off x="2580308" y="1966577"/>
            <a:ext cx="6587772" cy="1342078"/>
          </a:xfrm>
          <a:prstGeom prst="rect">
            <a:avLst/>
          </a:prstGeom>
        </p:spPr>
      </p:pic>
      <p:pic>
        <p:nvPicPr>
          <p:cNvPr id="7" name="Picture 6">
            <a:extLst>
              <a:ext uri="{FF2B5EF4-FFF2-40B4-BE49-F238E27FC236}">
                <a16:creationId xmlns:a16="http://schemas.microsoft.com/office/drawing/2014/main" id="{71EDAC64-7BB9-4148-9113-205B5A83F89D}"/>
              </a:ext>
            </a:extLst>
          </p:cNvPr>
          <p:cNvPicPr>
            <a:picLocks noChangeAspect="1"/>
          </p:cNvPicPr>
          <p:nvPr/>
        </p:nvPicPr>
        <p:blipFill>
          <a:blip r:embed="rId3"/>
          <a:stretch>
            <a:fillRect/>
          </a:stretch>
        </p:blipFill>
        <p:spPr>
          <a:xfrm>
            <a:off x="2523596" y="3338671"/>
            <a:ext cx="6587772" cy="3037041"/>
          </a:xfrm>
          <a:prstGeom prst="rect">
            <a:avLst/>
          </a:prstGeom>
        </p:spPr>
      </p:pic>
      <p:cxnSp>
        <p:nvCxnSpPr>
          <p:cNvPr id="8" name="Straight Connector 7">
            <a:extLst>
              <a:ext uri="{FF2B5EF4-FFF2-40B4-BE49-F238E27FC236}">
                <a16:creationId xmlns:a16="http://schemas.microsoft.com/office/drawing/2014/main" id="{583491B8-6B45-4515-919E-B0D1186C74BB}"/>
              </a:ext>
            </a:extLst>
          </p:cNvPr>
          <p:cNvCxnSpPr/>
          <p:nvPr/>
        </p:nvCxnSpPr>
        <p:spPr>
          <a:xfrm>
            <a:off x="-1" y="1291756"/>
            <a:ext cx="12192000" cy="0"/>
          </a:xfrm>
          <a:prstGeom prst="line">
            <a:avLst/>
          </a:prstGeom>
          <a:ln w="76200" cap="rnd" cmpd="sng">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317630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D8379-8F39-4D79-9CF8-C95B7CE47118}"/>
              </a:ext>
            </a:extLst>
          </p:cNvPr>
          <p:cNvSpPr>
            <a:spLocks noGrp="1"/>
          </p:cNvSpPr>
          <p:nvPr>
            <p:ph type="title"/>
          </p:nvPr>
        </p:nvSpPr>
        <p:spPr>
          <a:xfrm>
            <a:off x="1" y="0"/>
            <a:ext cx="12192000" cy="1294191"/>
          </a:xfrm>
          <a:solidFill>
            <a:schemeClr val="bg1"/>
          </a:solidFill>
        </p:spPr>
        <p:txBody>
          <a:bodyPr>
            <a:normAutofit/>
          </a:bodyPr>
          <a:lstStyle/>
          <a:p>
            <a:r>
              <a:rPr lang="en-US" dirty="0"/>
              <a:t>How do I file/pay? The Division of Taxation Taxpayer Portal</a:t>
            </a:r>
          </a:p>
        </p:txBody>
      </p:sp>
      <p:sp>
        <p:nvSpPr>
          <p:cNvPr id="5" name="Slide Number Placeholder 4">
            <a:extLst>
              <a:ext uri="{FF2B5EF4-FFF2-40B4-BE49-F238E27FC236}">
                <a16:creationId xmlns:a16="http://schemas.microsoft.com/office/drawing/2014/main" id="{1636D30E-D681-4DA9-AF49-7315FBA75D20}"/>
              </a:ext>
            </a:extLst>
          </p:cNvPr>
          <p:cNvSpPr>
            <a:spLocks noGrp="1"/>
          </p:cNvSpPr>
          <p:nvPr>
            <p:ph type="sldNum" sz="quarter" idx="12"/>
          </p:nvPr>
        </p:nvSpPr>
        <p:spPr>
          <a:xfrm>
            <a:off x="11177637" y="6484787"/>
            <a:ext cx="872799" cy="2419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rPr>
              <a:t>Slide </a:t>
            </a:r>
            <a:fld id="{9CEF2F22-5709-41C3-8EB7-7BEDBFD473CC}" type="slidenum">
              <a:rPr kumimoji="0" lang="en-US" sz="1200" b="0" i="0" u="none" strike="noStrike" kern="1200" cap="none" spc="0" normalizeH="0" baseline="0" noProof="0" smtClean="0">
                <a:ln>
                  <a:noFill/>
                </a:ln>
                <a:solidFill>
                  <a:prstClr val="white"/>
                </a:solidFill>
                <a:effectLst/>
                <a:uLnTx/>
                <a:uFillTx/>
                <a:latin typeface="Segoe UI" panose="020B0502040204020203" pitchFamily="34" charset="0"/>
                <a:ea typeface="+mn-ea"/>
                <a:cs typeface="Segoe UI" panose="020B0502040204020203"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56</a:t>
            </a:fld>
            <a:endParaRPr kumimoji="0" lang="en-US" sz="1200" b="0"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endParaRPr>
          </a:p>
        </p:txBody>
      </p:sp>
      <p:sp>
        <p:nvSpPr>
          <p:cNvPr id="4" name="TextBox 3">
            <a:extLst>
              <a:ext uri="{FF2B5EF4-FFF2-40B4-BE49-F238E27FC236}">
                <a16:creationId xmlns:a16="http://schemas.microsoft.com/office/drawing/2014/main" id="{9677F8B2-18E5-4573-BD65-124ACE127C24}"/>
              </a:ext>
            </a:extLst>
          </p:cNvPr>
          <p:cNvSpPr txBox="1"/>
          <p:nvPr/>
        </p:nvSpPr>
        <p:spPr>
          <a:xfrm>
            <a:off x="619932" y="1465684"/>
            <a:ext cx="7513982" cy="64632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mn-ea"/>
                <a:cs typeface="Segoe UI Semilight" panose="020B0402040204020203" pitchFamily="34" charset="0"/>
                <a:sym typeface="Arial"/>
              </a:rPr>
              <a:t>You can also make a payment without filing a return. </a:t>
            </a:r>
          </a:p>
          <a:p>
            <a:pPr marL="0" marR="0" lvl="0" indent="0" algn="l" defTabSz="914400" rtl="0" eaLnBrk="1" fontAlgn="auto" latinLnBrk="0" hangingPunct="0">
              <a:lnSpc>
                <a:spcPct val="100000"/>
              </a:lnSpc>
              <a:spcBef>
                <a:spcPts val="0"/>
              </a:spcBef>
              <a:spcAft>
                <a:spcPts val="0"/>
              </a:spcAft>
              <a:buClrTx/>
              <a:buSzTx/>
              <a:buFontTx/>
              <a:buNone/>
              <a:tabLst/>
              <a:defRPr/>
            </a:pPr>
            <a:r>
              <a:rPr kumimoji="0" lang="en-US" sz="1800" b="1" i="0" u="sng"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mn-ea"/>
                <a:cs typeface="Segoe UI Semilight" panose="020B0402040204020203" pitchFamily="34" charset="0"/>
                <a:sym typeface="Arial"/>
              </a:rPr>
              <a:t>Step 1</a:t>
            </a:r>
            <a:r>
              <a:rPr kumimoji="0" lang="en-US" sz="1800" b="1" i="0" u="none"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mn-ea"/>
                <a:cs typeface="Segoe UI Semilight" panose="020B0402040204020203" pitchFamily="34" charset="0"/>
                <a:sym typeface="Arial"/>
              </a:rPr>
              <a:t>: Navigate to Online Transactions, Make a Payment</a:t>
            </a:r>
            <a:r>
              <a:rPr kumimoji="0" lang="en-US" sz="1800" b="1" i="0" u="none" strike="noStrike" kern="1200" cap="none" spc="0" normalizeH="0" baseline="0" noProof="0" dirty="0">
                <a:ln>
                  <a:noFill/>
                </a:ln>
                <a:solidFill>
                  <a:srgbClr val="000000"/>
                </a:solidFill>
                <a:effectLst/>
                <a:uLnTx/>
                <a:uFillTx/>
                <a:latin typeface="Segoe UI Semilight" panose="020B0402040204020203" pitchFamily="34" charset="0"/>
                <a:ea typeface="+mn-ea"/>
                <a:cs typeface="Segoe UI Semilight" panose="020B0402040204020203" pitchFamily="34" charset="0"/>
                <a:sym typeface="Arial"/>
              </a:rPr>
              <a:t>.</a:t>
            </a:r>
          </a:p>
        </p:txBody>
      </p:sp>
      <p:pic>
        <p:nvPicPr>
          <p:cNvPr id="6" name="Picture 5">
            <a:extLst>
              <a:ext uri="{FF2B5EF4-FFF2-40B4-BE49-F238E27FC236}">
                <a16:creationId xmlns:a16="http://schemas.microsoft.com/office/drawing/2014/main" id="{855EF39E-6F0E-4EC9-AAA2-11F072E8953A}"/>
              </a:ext>
            </a:extLst>
          </p:cNvPr>
          <p:cNvPicPr>
            <a:picLocks noChangeAspect="1"/>
          </p:cNvPicPr>
          <p:nvPr/>
        </p:nvPicPr>
        <p:blipFill>
          <a:blip r:embed="rId2"/>
          <a:stretch>
            <a:fillRect/>
          </a:stretch>
        </p:blipFill>
        <p:spPr>
          <a:xfrm>
            <a:off x="1086721" y="2283506"/>
            <a:ext cx="10090916" cy="4078395"/>
          </a:xfrm>
          <a:prstGeom prst="rect">
            <a:avLst/>
          </a:prstGeom>
        </p:spPr>
      </p:pic>
      <p:cxnSp>
        <p:nvCxnSpPr>
          <p:cNvPr id="7" name="Straight Connector 6">
            <a:extLst>
              <a:ext uri="{FF2B5EF4-FFF2-40B4-BE49-F238E27FC236}">
                <a16:creationId xmlns:a16="http://schemas.microsoft.com/office/drawing/2014/main" id="{6B61785F-0287-4B97-A896-A8EEE5E21E87}"/>
              </a:ext>
            </a:extLst>
          </p:cNvPr>
          <p:cNvCxnSpPr/>
          <p:nvPr/>
        </p:nvCxnSpPr>
        <p:spPr>
          <a:xfrm>
            <a:off x="-1" y="1294191"/>
            <a:ext cx="12192000" cy="0"/>
          </a:xfrm>
          <a:prstGeom prst="line">
            <a:avLst/>
          </a:prstGeom>
          <a:ln w="76200" cap="rnd" cmpd="sng">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5848251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D8379-8F39-4D79-9CF8-C95B7CE47118}"/>
              </a:ext>
            </a:extLst>
          </p:cNvPr>
          <p:cNvSpPr>
            <a:spLocks noGrp="1"/>
          </p:cNvSpPr>
          <p:nvPr>
            <p:ph type="title"/>
          </p:nvPr>
        </p:nvSpPr>
        <p:spPr>
          <a:xfrm>
            <a:off x="0" y="0"/>
            <a:ext cx="12191999" cy="1291064"/>
          </a:xfrm>
          <a:solidFill>
            <a:schemeClr val="bg1"/>
          </a:solidFill>
        </p:spPr>
        <p:txBody>
          <a:bodyPr>
            <a:normAutofit/>
          </a:bodyPr>
          <a:lstStyle/>
          <a:p>
            <a:r>
              <a:rPr lang="en-US" dirty="0"/>
              <a:t>How do I file/pay? The Division of Taxation Taxpayer Portal</a:t>
            </a:r>
          </a:p>
        </p:txBody>
      </p:sp>
      <p:sp>
        <p:nvSpPr>
          <p:cNvPr id="5" name="Slide Number Placeholder 4">
            <a:extLst>
              <a:ext uri="{FF2B5EF4-FFF2-40B4-BE49-F238E27FC236}">
                <a16:creationId xmlns:a16="http://schemas.microsoft.com/office/drawing/2014/main" id="{1636D30E-D681-4DA9-AF49-7315FBA75D20}"/>
              </a:ext>
            </a:extLst>
          </p:cNvPr>
          <p:cNvSpPr>
            <a:spLocks noGrp="1"/>
          </p:cNvSpPr>
          <p:nvPr>
            <p:ph type="sldNum" sz="quarter" idx="12"/>
          </p:nvPr>
        </p:nvSpPr>
        <p:spPr>
          <a:xfrm>
            <a:off x="11177637" y="6484787"/>
            <a:ext cx="872799" cy="2419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rPr>
              <a:t>Slide </a:t>
            </a:r>
            <a:fld id="{9CEF2F22-5709-41C3-8EB7-7BEDBFD473CC}" type="slidenum">
              <a:rPr kumimoji="0" lang="en-US" sz="1200" b="0" i="0" u="none" strike="noStrike" kern="1200" cap="none" spc="0" normalizeH="0" baseline="0" noProof="0" smtClean="0">
                <a:ln>
                  <a:noFill/>
                </a:ln>
                <a:solidFill>
                  <a:prstClr val="white"/>
                </a:solidFill>
                <a:effectLst/>
                <a:uLnTx/>
                <a:uFillTx/>
                <a:latin typeface="Segoe UI" panose="020B0502040204020203" pitchFamily="34" charset="0"/>
                <a:ea typeface="+mn-ea"/>
                <a:cs typeface="Segoe UI" panose="020B0502040204020203"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57</a:t>
            </a:fld>
            <a:endParaRPr kumimoji="0" lang="en-US" sz="1200" b="0"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endParaRPr>
          </a:p>
        </p:txBody>
      </p:sp>
      <p:sp>
        <p:nvSpPr>
          <p:cNvPr id="7" name="TextBox 6">
            <a:extLst>
              <a:ext uri="{FF2B5EF4-FFF2-40B4-BE49-F238E27FC236}">
                <a16:creationId xmlns:a16="http://schemas.microsoft.com/office/drawing/2014/main" id="{5B0886E6-DDEF-4011-B010-87C43A592EFA}"/>
              </a:ext>
            </a:extLst>
          </p:cNvPr>
          <p:cNvSpPr txBox="1"/>
          <p:nvPr/>
        </p:nvSpPr>
        <p:spPr>
          <a:xfrm>
            <a:off x="558695" y="1371432"/>
            <a:ext cx="11821563" cy="64632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kumimoji="0" lang="en-US" sz="1800" b="1" i="0" u="sng"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mn-ea"/>
                <a:cs typeface="Segoe UI Semilight" panose="020B0402040204020203" pitchFamily="34" charset="0"/>
                <a:sym typeface="Arial"/>
              </a:rPr>
              <a:t>Step 2</a:t>
            </a:r>
            <a:r>
              <a:rPr kumimoji="0" lang="en-US" sz="1800" b="1" i="0" u="none"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mn-ea"/>
                <a:cs typeface="Segoe UI Semilight" panose="020B0402040204020203" pitchFamily="34" charset="0"/>
                <a:sym typeface="Arial"/>
              </a:rPr>
              <a:t>: Select Account Period Payment from Type of Payment. Select Next. </a:t>
            </a:r>
          </a:p>
          <a:p>
            <a:pPr marL="0" marR="0" lvl="0" indent="0" algn="l" defTabSz="914400" rtl="0" eaLnBrk="1" fontAlgn="auto" latinLnBrk="0" hangingPunct="0">
              <a:lnSpc>
                <a:spcPct val="100000"/>
              </a:lnSpc>
              <a:spcBef>
                <a:spcPts val="0"/>
              </a:spcBef>
              <a:spcAft>
                <a:spcPts val="0"/>
              </a:spcAft>
              <a:buClrTx/>
              <a:buSzTx/>
              <a:buFontTx/>
              <a:buNone/>
              <a:tabLst/>
              <a:defRPr/>
            </a:pPr>
            <a:r>
              <a:rPr kumimoji="0" lang="en-US" sz="1800" b="1" i="0" u="sng"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mn-ea"/>
                <a:cs typeface="Segoe UI Semilight" panose="020B0402040204020203" pitchFamily="34" charset="0"/>
                <a:sym typeface="Arial"/>
              </a:rPr>
              <a:t>Step 3</a:t>
            </a:r>
            <a:r>
              <a:rPr kumimoji="0" lang="en-US" sz="1800" b="1" i="0" u="none"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mn-ea"/>
                <a:cs typeface="Segoe UI Semilight" panose="020B0402040204020203" pitchFamily="34" charset="0"/>
                <a:sym typeface="Arial"/>
              </a:rPr>
              <a:t>: Complete the required dropdown fields. Select Next. Filing Period dropdown will display all balances.</a:t>
            </a:r>
          </a:p>
        </p:txBody>
      </p:sp>
      <p:pic>
        <p:nvPicPr>
          <p:cNvPr id="8" name="Picture 7">
            <a:extLst>
              <a:ext uri="{FF2B5EF4-FFF2-40B4-BE49-F238E27FC236}">
                <a16:creationId xmlns:a16="http://schemas.microsoft.com/office/drawing/2014/main" id="{B0E75957-958A-4EEB-809F-DB66B76C96A0}"/>
              </a:ext>
            </a:extLst>
          </p:cNvPr>
          <p:cNvPicPr>
            <a:picLocks noChangeAspect="1"/>
          </p:cNvPicPr>
          <p:nvPr/>
        </p:nvPicPr>
        <p:blipFill>
          <a:blip r:embed="rId2"/>
          <a:stretch>
            <a:fillRect/>
          </a:stretch>
        </p:blipFill>
        <p:spPr>
          <a:xfrm>
            <a:off x="2088775" y="2036573"/>
            <a:ext cx="7135905" cy="2025533"/>
          </a:xfrm>
          <a:prstGeom prst="rect">
            <a:avLst/>
          </a:prstGeom>
        </p:spPr>
      </p:pic>
      <p:pic>
        <p:nvPicPr>
          <p:cNvPr id="9" name="Picture 8">
            <a:extLst>
              <a:ext uri="{FF2B5EF4-FFF2-40B4-BE49-F238E27FC236}">
                <a16:creationId xmlns:a16="http://schemas.microsoft.com/office/drawing/2014/main" id="{07A1C10C-EC12-4EAE-8C10-D5D5E5FD23D9}"/>
              </a:ext>
            </a:extLst>
          </p:cNvPr>
          <p:cNvPicPr>
            <a:picLocks noChangeAspect="1"/>
          </p:cNvPicPr>
          <p:nvPr/>
        </p:nvPicPr>
        <p:blipFill>
          <a:blip r:embed="rId3"/>
          <a:stretch>
            <a:fillRect/>
          </a:stretch>
        </p:blipFill>
        <p:spPr>
          <a:xfrm>
            <a:off x="2088776" y="4310826"/>
            <a:ext cx="7135906" cy="1857181"/>
          </a:xfrm>
          <a:prstGeom prst="rect">
            <a:avLst/>
          </a:prstGeom>
        </p:spPr>
      </p:pic>
      <p:cxnSp>
        <p:nvCxnSpPr>
          <p:cNvPr id="10" name="Straight Connector 9">
            <a:extLst>
              <a:ext uri="{FF2B5EF4-FFF2-40B4-BE49-F238E27FC236}">
                <a16:creationId xmlns:a16="http://schemas.microsoft.com/office/drawing/2014/main" id="{7F3359B6-E28E-4F35-B2CF-6C8C1B88CDC9}"/>
              </a:ext>
            </a:extLst>
          </p:cNvPr>
          <p:cNvCxnSpPr/>
          <p:nvPr/>
        </p:nvCxnSpPr>
        <p:spPr>
          <a:xfrm>
            <a:off x="-1" y="1287401"/>
            <a:ext cx="12192000" cy="0"/>
          </a:xfrm>
          <a:prstGeom prst="line">
            <a:avLst/>
          </a:prstGeom>
          <a:ln w="76200" cap="rnd" cmpd="sng">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5731262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D8379-8F39-4D79-9CF8-C95B7CE47118}"/>
              </a:ext>
            </a:extLst>
          </p:cNvPr>
          <p:cNvSpPr>
            <a:spLocks noGrp="1"/>
          </p:cNvSpPr>
          <p:nvPr>
            <p:ph type="title"/>
          </p:nvPr>
        </p:nvSpPr>
        <p:spPr>
          <a:xfrm>
            <a:off x="1" y="0"/>
            <a:ext cx="12192000" cy="1392223"/>
          </a:xfrm>
          <a:solidFill>
            <a:schemeClr val="bg1"/>
          </a:solidFill>
        </p:spPr>
        <p:txBody>
          <a:bodyPr>
            <a:normAutofit/>
          </a:bodyPr>
          <a:lstStyle/>
          <a:p>
            <a:r>
              <a:rPr lang="en-US" dirty="0"/>
              <a:t>How do I file/pay? The Division of Taxation Taxpayer Portal</a:t>
            </a:r>
          </a:p>
        </p:txBody>
      </p:sp>
      <p:sp>
        <p:nvSpPr>
          <p:cNvPr id="5" name="Slide Number Placeholder 4">
            <a:extLst>
              <a:ext uri="{FF2B5EF4-FFF2-40B4-BE49-F238E27FC236}">
                <a16:creationId xmlns:a16="http://schemas.microsoft.com/office/drawing/2014/main" id="{1636D30E-D681-4DA9-AF49-7315FBA75D20}"/>
              </a:ext>
            </a:extLst>
          </p:cNvPr>
          <p:cNvSpPr>
            <a:spLocks noGrp="1"/>
          </p:cNvSpPr>
          <p:nvPr>
            <p:ph type="sldNum" sz="quarter" idx="12"/>
          </p:nvPr>
        </p:nvSpPr>
        <p:spPr>
          <a:xfrm>
            <a:off x="11177637" y="6484787"/>
            <a:ext cx="872799" cy="2419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rPr>
              <a:t>Slide </a:t>
            </a:r>
            <a:fld id="{9CEF2F22-5709-41C3-8EB7-7BEDBFD473CC}" type="slidenum">
              <a:rPr kumimoji="0" lang="en-US" sz="1200" b="0" i="0" u="none" strike="noStrike" kern="1200" cap="none" spc="0" normalizeH="0" baseline="0" noProof="0" smtClean="0">
                <a:ln>
                  <a:noFill/>
                </a:ln>
                <a:solidFill>
                  <a:prstClr val="white"/>
                </a:solidFill>
                <a:effectLst/>
                <a:uLnTx/>
                <a:uFillTx/>
                <a:latin typeface="Segoe UI" panose="020B0502040204020203" pitchFamily="34" charset="0"/>
                <a:ea typeface="+mn-ea"/>
                <a:cs typeface="Segoe UI" panose="020B0502040204020203"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58</a:t>
            </a:fld>
            <a:endParaRPr kumimoji="0" lang="en-US" sz="1200" b="0"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endParaRPr>
          </a:p>
        </p:txBody>
      </p:sp>
      <p:sp>
        <p:nvSpPr>
          <p:cNvPr id="7" name="TextBox 6">
            <a:extLst>
              <a:ext uri="{FF2B5EF4-FFF2-40B4-BE49-F238E27FC236}">
                <a16:creationId xmlns:a16="http://schemas.microsoft.com/office/drawing/2014/main" id="{A1AAC3A9-7985-444A-AC54-5C8B24420CE0}"/>
              </a:ext>
            </a:extLst>
          </p:cNvPr>
          <p:cNvSpPr txBox="1"/>
          <p:nvPr/>
        </p:nvSpPr>
        <p:spPr>
          <a:xfrm>
            <a:off x="479019" y="1523167"/>
            <a:ext cx="9336780" cy="36933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kumimoji="0" lang="en-US" sz="1800" b="1" i="0" u="sng"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mn-ea"/>
                <a:cs typeface="Segoe UI Semilight" panose="020B0402040204020203" pitchFamily="34" charset="0"/>
                <a:sym typeface="Arial"/>
              </a:rPr>
              <a:t>Step </a:t>
            </a:r>
            <a:r>
              <a:rPr kumimoji="0" lang="en-US" sz="1800" b="1" i="0" u="none"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mn-ea"/>
                <a:cs typeface="Segoe UI Semilight" panose="020B0402040204020203" pitchFamily="34" charset="0"/>
                <a:sym typeface="Arial"/>
              </a:rPr>
              <a:t>4: Complete Payment Amount and select from dropdown Payment Method. Select Next.</a:t>
            </a:r>
          </a:p>
        </p:txBody>
      </p:sp>
      <p:pic>
        <p:nvPicPr>
          <p:cNvPr id="8" name="Picture 7">
            <a:extLst>
              <a:ext uri="{FF2B5EF4-FFF2-40B4-BE49-F238E27FC236}">
                <a16:creationId xmlns:a16="http://schemas.microsoft.com/office/drawing/2014/main" id="{4B4A0174-8905-4423-B8E8-CF9B43654DBD}"/>
              </a:ext>
            </a:extLst>
          </p:cNvPr>
          <p:cNvPicPr>
            <a:picLocks noChangeAspect="1"/>
          </p:cNvPicPr>
          <p:nvPr/>
        </p:nvPicPr>
        <p:blipFill>
          <a:blip r:embed="rId2"/>
          <a:stretch>
            <a:fillRect/>
          </a:stretch>
        </p:blipFill>
        <p:spPr>
          <a:xfrm>
            <a:off x="1938560" y="2134516"/>
            <a:ext cx="7267492" cy="2038872"/>
          </a:xfrm>
          <a:prstGeom prst="rect">
            <a:avLst/>
          </a:prstGeom>
        </p:spPr>
      </p:pic>
      <p:sp>
        <p:nvSpPr>
          <p:cNvPr id="3" name="TextBox 2">
            <a:extLst>
              <a:ext uri="{FF2B5EF4-FFF2-40B4-BE49-F238E27FC236}">
                <a16:creationId xmlns:a16="http://schemas.microsoft.com/office/drawing/2014/main" id="{E84F1E77-7F23-4C9E-B9D3-C37328D90A53}"/>
              </a:ext>
            </a:extLst>
          </p:cNvPr>
          <p:cNvSpPr txBox="1"/>
          <p:nvPr/>
        </p:nvSpPr>
        <p:spPr>
          <a:xfrm>
            <a:off x="672353" y="5173937"/>
            <a:ext cx="8237864"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mn-ea"/>
                <a:cs typeface="Segoe UI Semilight" panose="020B0402040204020203" pitchFamily="34" charset="0"/>
              </a:rPr>
              <a:t>Refer to Steps 14 &amp; 15 from previous slides to complete payment</a:t>
            </a: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a:t>
            </a:r>
          </a:p>
        </p:txBody>
      </p:sp>
      <p:cxnSp>
        <p:nvCxnSpPr>
          <p:cNvPr id="9" name="Straight Connector 8">
            <a:extLst>
              <a:ext uri="{FF2B5EF4-FFF2-40B4-BE49-F238E27FC236}">
                <a16:creationId xmlns:a16="http://schemas.microsoft.com/office/drawing/2014/main" id="{6A389B34-2205-4F54-9785-529DFD4F6DAA}"/>
              </a:ext>
            </a:extLst>
          </p:cNvPr>
          <p:cNvCxnSpPr/>
          <p:nvPr/>
        </p:nvCxnSpPr>
        <p:spPr>
          <a:xfrm>
            <a:off x="-1" y="1372794"/>
            <a:ext cx="12192000" cy="0"/>
          </a:xfrm>
          <a:prstGeom prst="line">
            <a:avLst/>
          </a:prstGeom>
          <a:ln w="76200" cap="rnd" cmpd="sng">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0048586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D8379-8F39-4D79-9CF8-C95B7CE47118}"/>
              </a:ext>
            </a:extLst>
          </p:cNvPr>
          <p:cNvSpPr>
            <a:spLocks noGrp="1"/>
          </p:cNvSpPr>
          <p:nvPr>
            <p:ph type="title"/>
          </p:nvPr>
        </p:nvSpPr>
        <p:spPr>
          <a:xfrm>
            <a:off x="0" y="0"/>
            <a:ext cx="12191999" cy="1343025"/>
          </a:xfrm>
          <a:solidFill>
            <a:schemeClr val="bg1"/>
          </a:solidFill>
        </p:spPr>
        <p:txBody>
          <a:bodyPr>
            <a:normAutofit/>
          </a:bodyPr>
          <a:lstStyle/>
          <a:p>
            <a:r>
              <a:rPr lang="en-US" dirty="0"/>
              <a:t>How do I file/pay? The Division of Taxation Taxpayer Portal</a:t>
            </a:r>
          </a:p>
        </p:txBody>
      </p:sp>
      <p:sp>
        <p:nvSpPr>
          <p:cNvPr id="5" name="Slide Number Placeholder 4">
            <a:extLst>
              <a:ext uri="{FF2B5EF4-FFF2-40B4-BE49-F238E27FC236}">
                <a16:creationId xmlns:a16="http://schemas.microsoft.com/office/drawing/2014/main" id="{1636D30E-D681-4DA9-AF49-7315FBA75D20}"/>
              </a:ext>
            </a:extLst>
          </p:cNvPr>
          <p:cNvSpPr>
            <a:spLocks noGrp="1"/>
          </p:cNvSpPr>
          <p:nvPr>
            <p:ph type="sldNum" sz="quarter" idx="12"/>
          </p:nvPr>
        </p:nvSpPr>
        <p:spPr>
          <a:xfrm>
            <a:off x="11177637" y="6484787"/>
            <a:ext cx="872799" cy="2419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rPr>
              <a:t>Slide </a:t>
            </a:r>
            <a:fld id="{9CEF2F22-5709-41C3-8EB7-7BEDBFD473CC}" type="slidenum">
              <a:rPr kumimoji="0" lang="en-US" sz="1200" b="0" i="0" u="none" strike="noStrike" kern="1200" cap="none" spc="0" normalizeH="0" baseline="0" noProof="0" smtClean="0">
                <a:ln>
                  <a:noFill/>
                </a:ln>
                <a:solidFill>
                  <a:prstClr val="white"/>
                </a:solidFill>
                <a:effectLst/>
                <a:uLnTx/>
                <a:uFillTx/>
                <a:latin typeface="Segoe UI" panose="020B0502040204020203" pitchFamily="34" charset="0"/>
                <a:ea typeface="+mn-ea"/>
                <a:cs typeface="Segoe UI" panose="020B0502040204020203"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59</a:t>
            </a:fld>
            <a:endParaRPr kumimoji="0" lang="en-US" sz="1200" b="0"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endParaRPr>
          </a:p>
        </p:txBody>
      </p:sp>
      <p:sp>
        <p:nvSpPr>
          <p:cNvPr id="7" name="TextBox 6">
            <a:extLst>
              <a:ext uri="{FF2B5EF4-FFF2-40B4-BE49-F238E27FC236}">
                <a16:creationId xmlns:a16="http://schemas.microsoft.com/office/drawing/2014/main" id="{A1AAC3A9-7985-444A-AC54-5C8B24420CE0}"/>
              </a:ext>
            </a:extLst>
          </p:cNvPr>
          <p:cNvSpPr txBox="1"/>
          <p:nvPr/>
        </p:nvSpPr>
        <p:spPr>
          <a:xfrm>
            <a:off x="413835" y="1472905"/>
            <a:ext cx="9336780" cy="36933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mn-ea"/>
                <a:cs typeface="Segoe UI Semilight" panose="020B0402040204020203" pitchFamily="34" charset="0"/>
                <a:sym typeface="Arial"/>
              </a:rPr>
              <a:t>You may view Transaction History from Online Transactions, Saved and Submitted Items.</a:t>
            </a:r>
          </a:p>
        </p:txBody>
      </p:sp>
      <p:pic>
        <p:nvPicPr>
          <p:cNvPr id="10" name="Picture 9">
            <a:extLst>
              <a:ext uri="{FF2B5EF4-FFF2-40B4-BE49-F238E27FC236}">
                <a16:creationId xmlns:a16="http://schemas.microsoft.com/office/drawing/2014/main" id="{670D8076-DDB8-4BE0-8109-DFBD7A386FC0}"/>
              </a:ext>
            </a:extLst>
          </p:cNvPr>
          <p:cNvPicPr>
            <a:picLocks noChangeAspect="1"/>
          </p:cNvPicPr>
          <p:nvPr/>
        </p:nvPicPr>
        <p:blipFill>
          <a:blip r:embed="rId2"/>
          <a:stretch>
            <a:fillRect/>
          </a:stretch>
        </p:blipFill>
        <p:spPr>
          <a:xfrm>
            <a:off x="1546308" y="2032456"/>
            <a:ext cx="8683133" cy="1343025"/>
          </a:xfrm>
          <a:prstGeom prst="rect">
            <a:avLst/>
          </a:prstGeom>
        </p:spPr>
      </p:pic>
      <p:sp>
        <p:nvSpPr>
          <p:cNvPr id="11" name="TextBox 10">
            <a:extLst>
              <a:ext uri="{FF2B5EF4-FFF2-40B4-BE49-F238E27FC236}">
                <a16:creationId xmlns:a16="http://schemas.microsoft.com/office/drawing/2014/main" id="{D94F3E7C-5582-4DED-8681-CF3A5D4FFC01}"/>
              </a:ext>
            </a:extLst>
          </p:cNvPr>
          <p:cNvSpPr txBox="1"/>
          <p:nvPr/>
        </p:nvSpPr>
        <p:spPr>
          <a:xfrm>
            <a:off x="429892" y="3741746"/>
            <a:ext cx="10449917"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mn-ea"/>
                <a:cs typeface="Segoe UI Semilight" panose="020B0402040204020203" pitchFamily="34" charset="0"/>
                <a:sym typeface="Arial"/>
              </a:rPr>
              <a:t>From this page you can view Incomplete Documents, Transaction History and Scheduled Payments.</a:t>
            </a:r>
            <a:r>
              <a:rPr lang="en-US" b="1" dirty="0">
                <a:solidFill>
                  <a:srgbClr val="A5A5A5">
                    <a:lumMod val="50000"/>
                  </a:srgbClr>
                </a:solidFill>
                <a:latin typeface="Calibri" panose="020F0502020204030204"/>
                <a:sym typeface="Arial"/>
              </a:rPr>
              <a:t> </a:t>
            </a:r>
            <a:r>
              <a:rPr lang="en-US" b="1" dirty="0">
                <a:solidFill>
                  <a:srgbClr val="A5A5A5">
                    <a:lumMod val="50000"/>
                  </a:srgbClr>
                </a:solidFill>
                <a:latin typeface="Segoe UI Semilight" panose="020B0402040204020203" pitchFamily="34" charset="0"/>
                <a:cs typeface="Segoe UI Semilight" panose="020B0402040204020203" pitchFamily="34" charset="0"/>
                <a:sym typeface="Arial"/>
              </a:rPr>
              <a:t>You may also cancel any scheduled payments before 4:00pm. </a:t>
            </a:r>
            <a:endParaRPr kumimoji="0" lang="en-US" sz="1800" b="1" i="0" u="none" strike="noStrike" kern="1200" cap="none" spc="0" normalizeH="0" baseline="0" noProof="0" dirty="0">
              <a:ln>
                <a:noFill/>
              </a:ln>
              <a:solidFill>
                <a:srgbClr val="A5A5A5">
                  <a:lumMod val="50000"/>
                </a:srgbClr>
              </a:solidFill>
              <a:effectLst/>
              <a:uLnTx/>
              <a:uFillTx/>
              <a:latin typeface="Segoe UI Semilight" panose="020B0402040204020203" pitchFamily="34" charset="0"/>
              <a:cs typeface="Segoe UI Semilight" panose="020B0402040204020203" pitchFamily="34" charset="0"/>
              <a:sym typeface="Arial"/>
            </a:endParaRPr>
          </a:p>
        </p:txBody>
      </p:sp>
      <p:pic>
        <p:nvPicPr>
          <p:cNvPr id="15" name="Picture 14">
            <a:extLst>
              <a:ext uri="{FF2B5EF4-FFF2-40B4-BE49-F238E27FC236}">
                <a16:creationId xmlns:a16="http://schemas.microsoft.com/office/drawing/2014/main" id="{E9F47363-7424-45C0-8F41-E466EEBB2665}"/>
              </a:ext>
            </a:extLst>
          </p:cNvPr>
          <p:cNvPicPr>
            <a:picLocks noChangeAspect="1"/>
          </p:cNvPicPr>
          <p:nvPr/>
        </p:nvPicPr>
        <p:blipFill>
          <a:blip r:embed="rId3"/>
          <a:stretch>
            <a:fillRect/>
          </a:stretch>
        </p:blipFill>
        <p:spPr>
          <a:xfrm>
            <a:off x="2635004" y="4302365"/>
            <a:ext cx="6505739" cy="1985223"/>
          </a:xfrm>
          <a:prstGeom prst="rect">
            <a:avLst/>
          </a:prstGeom>
        </p:spPr>
      </p:pic>
      <p:cxnSp>
        <p:nvCxnSpPr>
          <p:cNvPr id="8" name="Straight Connector 7">
            <a:extLst>
              <a:ext uri="{FF2B5EF4-FFF2-40B4-BE49-F238E27FC236}">
                <a16:creationId xmlns:a16="http://schemas.microsoft.com/office/drawing/2014/main" id="{D6852802-D0CC-41B6-8C8D-94266BB0C1B2}"/>
              </a:ext>
            </a:extLst>
          </p:cNvPr>
          <p:cNvCxnSpPr/>
          <p:nvPr/>
        </p:nvCxnSpPr>
        <p:spPr>
          <a:xfrm>
            <a:off x="0" y="1343025"/>
            <a:ext cx="12192000" cy="0"/>
          </a:xfrm>
          <a:prstGeom prst="line">
            <a:avLst/>
          </a:prstGeom>
          <a:ln w="76200" cap="rnd" cmpd="sng">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7069115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D8379-8F39-4D79-9CF8-C95B7CE47118}"/>
              </a:ext>
            </a:extLst>
          </p:cNvPr>
          <p:cNvSpPr>
            <a:spLocks noGrp="1"/>
          </p:cNvSpPr>
          <p:nvPr>
            <p:ph type="title"/>
          </p:nvPr>
        </p:nvSpPr>
        <p:spPr>
          <a:xfrm>
            <a:off x="0" y="0"/>
            <a:ext cx="12191999" cy="1392223"/>
          </a:xfrm>
          <a:solidFill>
            <a:schemeClr val="bg1"/>
          </a:solidFill>
        </p:spPr>
        <p:txBody>
          <a:bodyPr>
            <a:normAutofit/>
          </a:bodyPr>
          <a:lstStyle/>
          <a:p>
            <a:r>
              <a:rPr lang="en-US" dirty="0"/>
              <a:t>How do I file/pay? The Division of Taxation Taxpayer Portal</a:t>
            </a:r>
          </a:p>
        </p:txBody>
      </p:sp>
      <p:sp>
        <p:nvSpPr>
          <p:cNvPr id="5" name="Slide Number Placeholder 4">
            <a:extLst>
              <a:ext uri="{FF2B5EF4-FFF2-40B4-BE49-F238E27FC236}">
                <a16:creationId xmlns:a16="http://schemas.microsoft.com/office/drawing/2014/main" id="{1636D30E-D681-4DA9-AF49-7315FBA75D20}"/>
              </a:ext>
            </a:extLst>
          </p:cNvPr>
          <p:cNvSpPr>
            <a:spLocks noGrp="1"/>
          </p:cNvSpPr>
          <p:nvPr>
            <p:ph type="sldNum" sz="quarter" idx="12"/>
          </p:nvPr>
        </p:nvSpPr>
        <p:spPr>
          <a:xfrm>
            <a:off x="11177637" y="6484787"/>
            <a:ext cx="872799" cy="2419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rPr>
              <a:t>Slide </a:t>
            </a:r>
            <a:fld id="{9CEF2F22-5709-41C3-8EB7-7BEDBFD473CC}" type="slidenum">
              <a:rPr kumimoji="0" lang="en-US" sz="1200" b="0" i="0" u="none" strike="noStrike" kern="1200" cap="none" spc="0" normalizeH="0" baseline="0" noProof="0" smtClean="0">
                <a:ln>
                  <a:noFill/>
                </a:ln>
                <a:solidFill>
                  <a:prstClr val="white"/>
                </a:solidFill>
                <a:effectLst/>
                <a:uLnTx/>
                <a:uFillTx/>
                <a:latin typeface="Segoe UI" panose="020B0502040204020203" pitchFamily="34" charset="0"/>
                <a:ea typeface="+mn-ea"/>
                <a:cs typeface="Segoe UI" panose="020B0502040204020203"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60</a:t>
            </a:fld>
            <a:endParaRPr kumimoji="0" lang="en-US" sz="1200" b="0"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endParaRPr>
          </a:p>
        </p:txBody>
      </p:sp>
      <p:sp>
        <p:nvSpPr>
          <p:cNvPr id="7" name="TextBox 6">
            <a:extLst>
              <a:ext uri="{FF2B5EF4-FFF2-40B4-BE49-F238E27FC236}">
                <a16:creationId xmlns:a16="http://schemas.microsoft.com/office/drawing/2014/main" id="{A1AAC3A9-7985-444A-AC54-5C8B24420CE0}"/>
              </a:ext>
            </a:extLst>
          </p:cNvPr>
          <p:cNvSpPr txBox="1"/>
          <p:nvPr/>
        </p:nvSpPr>
        <p:spPr>
          <a:xfrm>
            <a:off x="494517" y="1546110"/>
            <a:ext cx="9336780" cy="36933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mn-ea"/>
                <a:cs typeface="Segoe UI Semilight" panose="020B0402040204020203" pitchFamily="34" charset="0"/>
                <a:sym typeface="Arial"/>
              </a:rPr>
              <a:t>To view your Inbox, Navigate to Message Center, select View Inbox.</a:t>
            </a:r>
          </a:p>
        </p:txBody>
      </p:sp>
      <p:pic>
        <p:nvPicPr>
          <p:cNvPr id="6" name="Picture 5">
            <a:extLst>
              <a:ext uri="{FF2B5EF4-FFF2-40B4-BE49-F238E27FC236}">
                <a16:creationId xmlns:a16="http://schemas.microsoft.com/office/drawing/2014/main" id="{FB8EC880-D696-4D6D-A80D-DE9E45176541}"/>
              </a:ext>
            </a:extLst>
          </p:cNvPr>
          <p:cNvPicPr>
            <a:picLocks noChangeAspect="1"/>
          </p:cNvPicPr>
          <p:nvPr/>
        </p:nvPicPr>
        <p:blipFill>
          <a:blip r:embed="rId2"/>
          <a:stretch>
            <a:fillRect/>
          </a:stretch>
        </p:blipFill>
        <p:spPr>
          <a:xfrm>
            <a:off x="1057632" y="2189630"/>
            <a:ext cx="8210550" cy="990600"/>
          </a:xfrm>
          <a:prstGeom prst="rect">
            <a:avLst/>
          </a:prstGeom>
        </p:spPr>
      </p:pic>
      <p:pic>
        <p:nvPicPr>
          <p:cNvPr id="10" name="Picture 9">
            <a:extLst>
              <a:ext uri="{FF2B5EF4-FFF2-40B4-BE49-F238E27FC236}">
                <a16:creationId xmlns:a16="http://schemas.microsoft.com/office/drawing/2014/main" id="{8F93460D-5792-416F-9CA4-D1B41FB6947F}"/>
              </a:ext>
            </a:extLst>
          </p:cNvPr>
          <p:cNvPicPr>
            <a:picLocks noChangeAspect="1"/>
          </p:cNvPicPr>
          <p:nvPr/>
        </p:nvPicPr>
        <p:blipFill>
          <a:blip r:embed="rId3"/>
          <a:stretch>
            <a:fillRect/>
          </a:stretch>
        </p:blipFill>
        <p:spPr>
          <a:xfrm>
            <a:off x="1120385" y="4078246"/>
            <a:ext cx="8610600" cy="2190750"/>
          </a:xfrm>
          <a:prstGeom prst="rect">
            <a:avLst/>
          </a:prstGeom>
        </p:spPr>
      </p:pic>
      <p:sp>
        <p:nvSpPr>
          <p:cNvPr id="11" name="TextBox 10">
            <a:extLst>
              <a:ext uri="{FF2B5EF4-FFF2-40B4-BE49-F238E27FC236}">
                <a16:creationId xmlns:a16="http://schemas.microsoft.com/office/drawing/2014/main" id="{A5843454-6728-46C1-9974-2D6558176646}"/>
              </a:ext>
            </a:extLst>
          </p:cNvPr>
          <p:cNvSpPr txBox="1"/>
          <p:nvPr/>
        </p:nvSpPr>
        <p:spPr>
          <a:xfrm>
            <a:off x="494517" y="3590698"/>
            <a:ext cx="9336780" cy="36933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mn-ea"/>
                <a:cs typeface="Segoe UI Semilight" panose="020B0402040204020203" pitchFamily="34" charset="0"/>
                <a:sym typeface="Arial"/>
              </a:rPr>
              <a:t>All messages will be shown here.</a:t>
            </a:r>
          </a:p>
        </p:txBody>
      </p:sp>
      <p:cxnSp>
        <p:nvCxnSpPr>
          <p:cNvPr id="8" name="Straight Connector 7">
            <a:extLst>
              <a:ext uri="{FF2B5EF4-FFF2-40B4-BE49-F238E27FC236}">
                <a16:creationId xmlns:a16="http://schemas.microsoft.com/office/drawing/2014/main" id="{5D7C56D0-D065-4E3F-B45B-325DCD4CA081}"/>
              </a:ext>
            </a:extLst>
          </p:cNvPr>
          <p:cNvCxnSpPr/>
          <p:nvPr/>
        </p:nvCxnSpPr>
        <p:spPr>
          <a:xfrm>
            <a:off x="-1" y="1392223"/>
            <a:ext cx="12192000" cy="0"/>
          </a:xfrm>
          <a:prstGeom prst="line">
            <a:avLst/>
          </a:prstGeom>
          <a:ln w="76200" cap="rnd" cmpd="sng">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6630691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D8379-8F39-4D79-9CF8-C95B7CE47118}"/>
              </a:ext>
            </a:extLst>
          </p:cNvPr>
          <p:cNvSpPr>
            <a:spLocks noGrp="1"/>
          </p:cNvSpPr>
          <p:nvPr>
            <p:ph type="title"/>
          </p:nvPr>
        </p:nvSpPr>
        <p:spPr>
          <a:xfrm>
            <a:off x="1" y="1"/>
            <a:ext cx="12192000" cy="1270860"/>
          </a:xfrm>
          <a:solidFill>
            <a:schemeClr val="bg1"/>
          </a:solidFill>
        </p:spPr>
        <p:txBody>
          <a:bodyPr>
            <a:normAutofit/>
          </a:bodyPr>
          <a:lstStyle/>
          <a:p>
            <a:r>
              <a:rPr lang="en-US" dirty="0"/>
              <a:t>Why is the Taxpayer Portal the best way to file/pay?</a:t>
            </a:r>
          </a:p>
        </p:txBody>
      </p:sp>
      <p:sp>
        <p:nvSpPr>
          <p:cNvPr id="5" name="Slide Number Placeholder 4">
            <a:extLst>
              <a:ext uri="{FF2B5EF4-FFF2-40B4-BE49-F238E27FC236}">
                <a16:creationId xmlns:a16="http://schemas.microsoft.com/office/drawing/2014/main" id="{1636D30E-D681-4DA9-AF49-7315FBA75D20}"/>
              </a:ext>
            </a:extLst>
          </p:cNvPr>
          <p:cNvSpPr>
            <a:spLocks noGrp="1"/>
          </p:cNvSpPr>
          <p:nvPr>
            <p:ph type="sldNum" sz="quarter" idx="12"/>
          </p:nvPr>
        </p:nvSpPr>
        <p:spPr>
          <a:xfrm>
            <a:off x="11177637" y="6484787"/>
            <a:ext cx="872799" cy="2419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rPr>
              <a:t>Slide </a:t>
            </a:r>
            <a:fld id="{9CEF2F22-5709-41C3-8EB7-7BEDBFD473CC}" type="slidenum">
              <a:rPr kumimoji="0" lang="en-US" sz="1200" b="0" i="0" u="none" strike="noStrike" kern="1200" cap="none" spc="0" normalizeH="0" baseline="0" noProof="0" smtClean="0">
                <a:ln>
                  <a:noFill/>
                </a:ln>
                <a:solidFill>
                  <a:prstClr val="white"/>
                </a:solidFill>
                <a:effectLst/>
                <a:uLnTx/>
                <a:uFillTx/>
                <a:latin typeface="Segoe UI" panose="020B0502040204020203" pitchFamily="34" charset="0"/>
                <a:ea typeface="+mn-ea"/>
                <a:cs typeface="Segoe UI" panose="020B0502040204020203"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61</a:t>
            </a:fld>
            <a:endParaRPr kumimoji="0" lang="en-US" sz="1200" b="0"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endParaRPr>
          </a:p>
        </p:txBody>
      </p:sp>
      <p:sp>
        <p:nvSpPr>
          <p:cNvPr id="3" name="TextBox 2">
            <a:extLst>
              <a:ext uri="{FF2B5EF4-FFF2-40B4-BE49-F238E27FC236}">
                <a16:creationId xmlns:a16="http://schemas.microsoft.com/office/drawing/2014/main" id="{AC25D3B0-221D-4748-91F3-B3EA1E057BF0}"/>
              </a:ext>
            </a:extLst>
          </p:cNvPr>
          <p:cNvSpPr txBox="1"/>
          <p:nvPr/>
        </p:nvSpPr>
        <p:spPr>
          <a:xfrm>
            <a:off x="1425844" y="1390335"/>
            <a:ext cx="9639946" cy="4985980"/>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400" b="1" i="0" u="none"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Times New Roman" panose="02020603050405020304" pitchFamily="18" charset="0"/>
                <a:cs typeface="Segoe UI Semilight" panose="020B0402040204020203" pitchFamily="34" charset="0"/>
              </a:rPr>
              <a:t>It’s free!</a:t>
            </a:r>
          </a:p>
          <a:p>
            <a:pPr marL="800100" marR="0" lvl="1"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1" i="0" u="none"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Times New Roman" panose="02020603050405020304" pitchFamily="18" charset="0"/>
                <a:cs typeface="Segoe UI Semilight" panose="020B0402040204020203" pitchFamily="34" charset="0"/>
              </a:rPr>
              <a:t>Save money on printing, shipping, and handling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Calibri" panose="020F0502020204030204" pitchFamily="34" charset="0"/>
                <a:cs typeface="Segoe UI Semilight" panose="020B0402040204020203" pitchFamily="34" charset="0"/>
              </a:rPr>
              <a:t>	</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400" b="1" i="0" u="none"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Times New Roman" panose="02020603050405020304" pitchFamily="18" charset="0"/>
                <a:cs typeface="Segoe UI Semilight" panose="020B0402040204020203" pitchFamily="34" charset="0"/>
              </a:rPr>
              <a:t>“One Stop” concept for Taxation compliance</a:t>
            </a:r>
          </a:p>
          <a:p>
            <a:pPr marL="800100" marR="0" lvl="1"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1" i="0" u="none"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Times New Roman" panose="02020603050405020304" pitchFamily="18" charset="0"/>
                <a:cs typeface="Segoe UI Semilight" panose="020B0402040204020203" pitchFamily="34" charset="0"/>
              </a:rPr>
              <a:t>Allows you to file and pay all your taxes, in addition to renewing your licenses and viewing your notices, from a single website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Calibri" panose="020F0502020204030204" pitchFamily="34" charset="0"/>
                <a:cs typeface="Segoe UI Semilight" panose="020B0402040204020203" pitchFamily="34" charset="0"/>
              </a:rPr>
              <a:t>	</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400" b="1" i="0" u="none"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Times New Roman" panose="02020603050405020304" pitchFamily="18" charset="0"/>
                <a:cs typeface="Segoe UI Semilight" panose="020B0402040204020203" pitchFamily="34" charset="0"/>
              </a:rPr>
              <a:t>View your prior returns and payments</a:t>
            </a:r>
          </a:p>
          <a:p>
            <a:pPr marL="800100" marR="0" lvl="1"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1" i="0" u="none"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Times New Roman" panose="02020603050405020304" pitchFamily="18" charset="0"/>
                <a:cs typeface="Segoe UI Semilight" panose="020B0402040204020203" pitchFamily="34" charset="0"/>
              </a:rPr>
              <a:t>Quick, accurate, and secure ability to view prior filings with Taxation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Calibri" panose="020F0502020204030204" pitchFamily="34" charset="0"/>
                <a:cs typeface="Segoe UI Semilight" panose="020B0402040204020203" pitchFamily="34" charset="0"/>
              </a:rPr>
              <a:t>	</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400" b="1" i="0" u="none"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Times New Roman" panose="02020603050405020304" pitchFamily="18" charset="0"/>
                <a:cs typeface="Segoe UI Semilight" panose="020B0402040204020203" pitchFamily="34" charset="0"/>
              </a:rPr>
              <a:t>Advance Payment scheduling</a:t>
            </a:r>
          </a:p>
          <a:p>
            <a:pPr marL="800100" marR="0" lvl="1"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1" i="0" u="none"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Times New Roman" panose="02020603050405020304" pitchFamily="18" charset="0"/>
                <a:cs typeface="Segoe UI Semilight" panose="020B0402040204020203" pitchFamily="34" charset="0"/>
              </a:rPr>
              <a:t>You can schedule payments up to 364 days in advance on the Portal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Calibri" panose="020F0502020204030204" pitchFamily="34" charset="0"/>
                <a:cs typeface="Segoe UI Semilight" panose="020B0402040204020203" pitchFamily="34" charset="0"/>
              </a:rPr>
              <a:t>	</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400" b="1" i="0" u="none"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Times New Roman" panose="02020603050405020304" pitchFamily="18" charset="0"/>
                <a:cs typeface="Segoe UI Semilight" panose="020B0402040204020203" pitchFamily="34" charset="0"/>
              </a:rPr>
              <a:t>Account Balances give peace of mind that you are compliant</a:t>
            </a:r>
          </a:p>
          <a:p>
            <a:pPr marL="800100" marR="0" lvl="1"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1" i="0" u="none"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Times New Roman" panose="02020603050405020304" pitchFamily="18" charset="0"/>
                <a:cs typeface="Segoe UI Semilight" panose="020B0402040204020203" pitchFamily="34" charset="0"/>
              </a:rPr>
              <a:t>Check your compliance with Taxation at any time and gain transparency into any delinquencies or debts</a:t>
            </a:r>
          </a:p>
        </p:txBody>
      </p:sp>
      <p:cxnSp>
        <p:nvCxnSpPr>
          <p:cNvPr id="6" name="Straight Connector 5">
            <a:extLst>
              <a:ext uri="{FF2B5EF4-FFF2-40B4-BE49-F238E27FC236}">
                <a16:creationId xmlns:a16="http://schemas.microsoft.com/office/drawing/2014/main" id="{A54A9B62-6D17-4972-8D7E-DE439FC0430E}"/>
              </a:ext>
            </a:extLst>
          </p:cNvPr>
          <p:cNvCxnSpPr/>
          <p:nvPr/>
        </p:nvCxnSpPr>
        <p:spPr>
          <a:xfrm>
            <a:off x="0" y="1270861"/>
            <a:ext cx="12192000" cy="0"/>
          </a:xfrm>
          <a:prstGeom prst="line">
            <a:avLst/>
          </a:prstGeom>
          <a:ln w="76200" cap="rnd" cmpd="sng">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1052649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D8379-8F39-4D79-9CF8-C95B7CE47118}"/>
              </a:ext>
            </a:extLst>
          </p:cNvPr>
          <p:cNvSpPr>
            <a:spLocks noGrp="1"/>
          </p:cNvSpPr>
          <p:nvPr>
            <p:ph type="title"/>
          </p:nvPr>
        </p:nvSpPr>
        <p:spPr>
          <a:xfrm>
            <a:off x="1" y="1"/>
            <a:ext cx="12192000" cy="1270860"/>
          </a:xfrm>
          <a:solidFill>
            <a:schemeClr val="bg1"/>
          </a:solidFill>
        </p:spPr>
        <p:txBody>
          <a:bodyPr>
            <a:normAutofit/>
          </a:bodyPr>
          <a:lstStyle/>
          <a:p>
            <a:r>
              <a:rPr lang="en-US" dirty="0"/>
              <a:t>Why is the Taxpayer Portal the best way to file/pay?</a:t>
            </a:r>
          </a:p>
        </p:txBody>
      </p:sp>
      <p:sp>
        <p:nvSpPr>
          <p:cNvPr id="5" name="Slide Number Placeholder 4">
            <a:extLst>
              <a:ext uri="{FF2B5EF4-FFF2-40B4-BE49-F238E27FC236}">
                <a16:creationId xmlns:a16="http://schemas.microsoft.com/office/drawing/2014/main" id="{1636D30E-D681-4DA9-AF49-7315FBA75D20}"/>
              </a:ext>
            </a:extLst>
          </p:cNvPr>
          <p:cNvSpPr>
            <a:spLocks noGrp="1"/>
          </p:cNvSpPr>
          <p:nvPr>
            <p:ph type="sldNum" sz="quarter" idx="12"/>
          </p:nvPr>
        </p:nvSpPr>
        <p:spPr>
          <a:xfrm>
            <a:off x="11177637" y="6484787"/>
            <a:ext cx="872799" cy="2419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rPr>
              <a:t>Slide </a:t>
            </a:r>
            <a:fld id="{9CEF2F22-5709-41C3-8EB7-7BEDBFD473CC}" type="slidenum">
              <a:rPr kumimoji="0" lang="en-US" sz="1200" b="0" i="0" u="none" strike="noStrike" kern="1200" cap="none" spc="0" normalizeH="0" baseline="0" noProof="0" smtClean="0">
                <a:ln>
                  <a:noFill/>
                </a:ln>
                <a:solidFill>
                  <a:prstClr val="white"/>
                </a:solidFill>
                <a:effectLst/>
                <a:uLnTx/>
                <a:uFillTx/>
                <a:latin typeface="Segoe UI" panose="020B0502040204020203" pitchFamily="34" charset="0"/>
                <a:ea typeface="+mn-ea"/>
                <a:cs typeface="Segoe UI" panose="020B0502040204020203"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62</a:t>
            </a:fld>
            <a:endParaRPr kumimoji="0" lang="en-US" sz="1200" b="0"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endParaRPr>
          </a:p>
        </p:txBody>
      </p:sp>
      <p:sp>
        <p:nvSpPr>
          <p:cNvPr id="3" name="TextBox 2">
            <a:extLst>
              <a:ext uri="{FF2B5EF4-FFF2-40B4-BE49-F238E27FC236}">
                <a16:creationId xmlns:a16="http://schemas.microsoft.com/office/drawing/2014/main" id="{AC25D3B0-221D-4748-91F3-B3EA1E057BF0}"/>
              </a:ext>
            </a:extLst>
          </p:cNvPr>
          <p:cNvSpPr txBox="1"/>
          <p:nvPr/>
        </p:nvSpPr>
        <p:spPr>
          <a:xfrm>
            <a:off x="1425844" y="1390335"/>
            <a:ext cx="9639946" cy="4893647"/>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400" b="1" i="0" u="none"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Times New Roman" panose="02020603050405020304" pitchFamily="18" charset="0"/>
                <a:cs typeface="Segoe UI Semilight" panose="020B0402040204020203" pitchFamily="34" charset="0"/>
              </a:rPr>
              <a:t>Effective January 4, 2022, tax payments can no longer be made using the website which uses the following web address: </a:t>
            </a:r>
            <a:r>
              <a:rPr kumimoji="0" lang="en-US" sz="2400" b="1" i="0" u="none"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Times New Roman" panose="02020603050405020304" pitchFamily="18" charset="0"/>
                <a:cs typeface="Segoe UI Semilight" panose="020B0402040204020203" pitchFamily="34" charset="0"/>
                <a:hlinkClick r:id="rId2"/>
              </a:rPr>
              <a:t>https://www.ri.gov/taxation/business/index.php</a:t>
            </a:r>
            <a:r>
              <a:rPr kumimoji="0" lang="en-US" sz="2400" b="1" i="0" u="none"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Times New Roman" panose="02020603050405020304" pitchFamily="18" charset="0"/>
                <a:cs typeface="Segoe UI Semilight" panose="020B0402040204020203" pitchFamily="34" charset="0"/>
              </a:rPr>
              <a:t>  (It had been used for certain business payments)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Times New Roman" panose="02020603050405020304" pitchFamily="18" charset="0"/>
              <a:cs typeface="Segoe UI Semilight" panose="020B0402040204020203" pitchFamily="34"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400" b="1" i="0" u="none"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Times New Roman" panose="02020603050405020304" pitchFamily="18" charset="0"/>
                <a:cs typeface="Segoe UI Semilight" panose="020B0402040204020203" pitchFamily="34" charset="0"/>
              </a:rPr>
              <a:t>Instead, online debit payments may only be made via the Division’s Taxpayer Portal, which can be accessed via the following address: </a:t>
            </a:r>
            <a:r>
              <a:rPr kumimoji="0" lang="en-US" sz="2400" b="1" i="0" u="none"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Times New Roman" panose="02020603050405020304" pitchFamily="18" charset="0"/>
                <a:cs typeface="Segoe UI Semilight" panose="020B0402040204020203" pitchFamily="34" charset="0"/>
                <a:hlinkClick r:id="rId3"/>
              </a:rPr>
              <a:t>https://taxportal.ri.gov</a:t>
            </a:r>
            <a:r>
              <a:rPr kumimoji="0" lang="en-US" sz="2400" b="1" i="0" u="none"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Times New Roman" panose="02020603050405020304" pitchFamily="18" charset="0"/>
                <a:cs typeface="Segoe UI Semilight" panose="020B0402040204020203" pitchFamily="34" charset="0"/>
              </a:rPr>
              <a:t>  </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sz="2400" b="1" i="0" u="none"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Times New Roman" panose="02020603050405020304" pitchFamily="18" charset="0"/>
              <a:cs typeface="Segoe UI Semilight" panose="020B0402040204020203" pitchFamily="34"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400" b="1" i="0" u="none"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Times New Roman" panose="02020603050405020304" pitchFamily="18" charset="0"/>
                <a:cs typeface="Segoe UI Semilight" panose="020B0402040204020203" pitchFamily="34" charset="0"/>
              </a:rPr>
              <a:t>To get a portal account or for questions, please call the Division at (401) 574-8484. </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sz="2400" b="1" i="0" u="none"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Times New Roman" panose="02020603050405020304" pitchFamily="18" charset="0"/>
              <a:cs typeface="Segoe UI Semilight" panose="020B0402040204020203" pitchFamily="34"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400" b="1" i="0" u="none"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Times New Roman" panose="02020603050405020304" pitchFamily="18" charset="0"/>
                <a:cs typeface="Segoe UI Semilight" panose="020B0402040204020203" pitchFamily="34" charset="0"/>
              </a:rPr>
              <a:t>Please activate your Taxpayer Portal account as soon as possible.</a:t>
            </a:r>
            <a:endParaRPr kumimoji="0" lang="en-US" sz="1800" b="1" i="0" u="none" strike="noStrike" kern="1200" cap="none" spc="0" normalizeH="0" baseline="0" noProof="0" dirty="0">
              <a:ln>
                <a:noFill/>
              </a:ln>
              <a:solidFill>
                <a:srgbClr val="A5A5A5">
                  <a:lumMod val="50000"/>
                </a:srgbClr>
              </a:solidFill>
              <a:effectLst/>
              <a:uLnTx/>
              <a:uFillTx/>
              <a:latin typeface="Segoe UI Semilight" panose="020B0402040204020203" pitchFamily="34" charset="0"/>
              <a:ea typeface="Times New Roman" panose="02020603050405020304" pitchFamily="18" charset="0"/>
              <a:cs typeface="Segoe UI Semilight" panose="020B0402040204020203" pitchFamily="34" charset="0"/>
            </a:endParaRPr>
          </a:p>
        </p:txBody>
      </p:sp>
      <p:cxnSp>
        <p:nvCxnSpPr>
          <p:cNvPr id="6" name="Straight Connector 5">
            <a:extLst>
              <a:ext uri="{FF2B5EF4-FFF2-40B4-BE49-F238E27FC236}">
                <a16:creationId xmlns:a16="http://schemas.microsoft.com/office/drawing/2014/main" id="{A54A9B62-6D17-4972-8D7E-DE439FC0430E}"/>
              </a:ext>
            </a:extLst>
          </p:cNvPr>
          <p:cNvCxnSpPr/>
          <p:nvPr/>
        </p:nvCxnSpPr>
        <p:spPr>
          <a:xfrm>
            <a:off x="0" y="1270861"/>
            <a:ext cx="12192000" cy="0"/>
          </a:xfrm>
          <a:prstGeom prst="line">
            <a:avLst/>
          </a:prstGeom>
          <a:ln w="76200" cap="rnd" cmpd="sng">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50281590"/>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07D381-05F1-4403-B583-A896CF8076B9}"/>
              </a:ext>
            </a:extLst>
          </p:cNvPr>
          <p:cNvSpPr>
            <a:spLocks noGrp="1"/>
          </p:cNvSpPr>
          <p:nvPr>
            <p:ph type="title"/>
          </p:nvPr>
        </p:nvSpPr>
        <p:spPr>
          <a:xfrm>
            <a:off x="1266792" y="267487"/>
            <a:ext cx="9637164" cy="865468"/>
          </a:xfrm>
        </p:spPr>
        <p:txBody>
          <a:bodyPr/>
          <a:lstStyle/>
          <a:p>
            <a:pPr algn="ctr"/>
            <a:r>
              <a:rPr lang="da-DK" dirty="0">
                <a:solidFill>
                  <a:schemeClr val="tx1">
                    <a:lumMod val="65000"/>
                    <a:lumOff val="35000"/>
                  </a:schemeClr>
                </a:solidFill>
                <a:latin typeface="Segoe UI Semilight" panose="020B0402040204020203" pitchFamily="34" charset="0"/>
                <a:cs typeface="Segoe UI Semilight" panose="020B0402040204020203" pitchFamily="34" charset="0"/>
              </a:rPr>
              <a:t>Tips! </a:t>
            </a:r>
            <a:endParaRPr lang="en-US" dirty="0">
              <a:solidFill>
                <a:schemeClr val="tx1">
                  <a:lumMod val="65000"/>
                  <a:lumOff val="35000"/>
                </a:schemeClr>
              </a:solidFill>
              <a:latin typeface="Segoe UI Semilight" panose="020B0402040204020203" pitchFamily="34" charset="0"/>
              <a:cs typeface="Segoe UI Semilight" panose="020B0402040204020203" pitchFamily="34" charset="0"/>
            </a:endParaRPr>
          </a:p>
        </p:txBody>
      </p:sp>
      <p:sp>
        <p:nvSpPr>
          <p:cNvPr id="5" name="Slide Number Placeholder 4">
            <a:extLst>
              <a:ext uri="{FF2B5EF4-FFF2-40B4-BE49-F238E27FC236}">
                <a16:creationId xmlns:a16="http://schemas.microsoft.com/office/drawing/2014/main" id="{A1CAA9ED-F54B-42F3-8B8D-0C92269E7314}"/>
              </a:ext>
            </a:extLst>
          </p:cNvPr>
          <p:cNvSpPr>
            <a:spLocks noGrp="1"/>
          </p:cNvSpPr>
          <p:nvPr>
            <p:ph type="sldNum" sz="quarter" idx="12"/>
          </p:nvPr>
        </p:nvSpPr>
        <p:spPr/>
        <p:txBody>
          <a:bodyPr/>
          <a:lstStyle/>
          <a:p>
            <a:r>
              <a:rPr lang="en-US" dirty="0"/>
              <a:t>Slide </a:t>
            </a:r>
            <a:fld id="{9CEF2F22-5709-41C3-8EB7-7BEDBFD473CC}" type="slidenum">
              <a:rPr lang="en-US" smtClean="0"/>
              <a:pPr/>
              <a:t>63</a:t>
            </a:fld>
            <a:endParaRPr lang="en-US" dirty="0"/>
          </a:p>
        </p:txBody>
      </p:sp>
      <p:sp>
        <p:nvSpPr>
          <p:cNvPr id="15" name="Rectangle 14">
            <a:extLst>
              <a:ext uri="{FF2B5EF4-FFF2-40B4-BE49-F238E27FC236}">
                <a16:creationId xmlns:a16="http://schemas.microsoft.com/office/drawing/2014/main" id="{57BFB2F1-BEEE-4D48-93C8-85BDA98C672C}"/>
              </a:ext>
            </a:extLst>
          </p:cNvPr>
          <p:cNvSpPr/>
          <p:nvPr/>
        </p:nvSpPr>
        <p:spPr>
          <a:xfrm>
            <a:off x="-10625" y="1319135"/>
            <a:ext cx="12191999" cy="66100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latin typeface="Segoe UI Light" panose="020B0502040204020203" pitchFamily="34" charset="0"/>
              <a:cs typeface="Segoe UI Light" panose="020B0502040204020203" pitchFamily="34" charset="0"/>
            </a:endParaRPr>
          </a:p>
        </p:txBody>
      </p:sp>
      <p:sp>
        <p:nvSpPr>
          <p:cNvPr id="8" name="TextBox 7">
            <a:extLst>
              <a:ext uri="{FF2B5EF4-FFF2-40B4-BE49-F238E27FC236}">
                <a16:creationId xmlns:a16="http://schemas.microsoft.com/office/drawing/2014/main" id="{C644D611-836D-40C9-9F25-B411B30938D7}"/>
              </a:ext>
            </a:extLst>
          </p:cNvPr>
          <p:cNvSpPr txBox="1"/>
          <p:nvPr/>
        </p:nvSpPr>
        <p:spPr>
          <a:xfrm>
            <a:off x="10626" y="1980137"/>
            <a:ext cx="12181374" cy="5262979"/>
          </a:xfrm>
          <a:prstGeom prst="rect">
            <a:avLst/>
          </a:prstGeom>
          <a:solidFill>
            <a:schemeClr val="bg2"/>
          </a:solidFill>
        </p:spPr>
        <p:txBody>
          <a:bodyPr wrap="square" rtlCol="0">
            <a:spAutoFit/>
          </a:bodyPr>
          <a:lstStyle/>
          <a:p>
            <a:pPr marL="1714500" lvl="3" indent="-342900">
              <a:buFont typeface="Wingdings" panose="05000000000000000000" pitchFamily="2" charset="2"/>
              <a:buChar char="Ø"/>
            </a:pPr>
            <a:r>
              <a:rPr lang="en-US" sz="2400" b="1" dirty="0">
                <a:solidFill>
                  <a:schemeClr val="tx1">
                    <a:lumMod val="65000"/>
                    <a:lumOff val="35000"/>
                  </a:schemeClr>
                </a:solidFill>
                <a:latin typeface="Segoe UI Semilight" panose="020B0402040204020203" pitchFamily="34" charset="0"/>
                <a:cs typeface="Segoe UI Semilight" panose="020B0402040204020203" pitchFamily="34" charset="0"/>
              </a:rPr>
              <a:t>View the </a:t>
            </a:r>
            <a:r>
              <a:rPr lang="en-US" sz="2400" b="1" dirty="0">
                <a:solidFill>
                  <a:srgbClr val="0070C0"/>
                </a:solidFill>
                <a:latin typeface="Segoe UI Semilight" panose="020B0402040204020203" pitchFamily="34" charset="0"/>
                <a:cs typeface="Segoe UI Semilight" panose="020B0402040204020203" pitchFamily="34" charset="0"/>
                <a:hlinkClick r:id="rId3">
                  <a:extLst>
                    <a:ext uri="{A12FA001-AC4F-418D-AE19-62706E023703}">
                      <ahyp:hlinkClr xmlns:ahyp="http://schemas.microsoft.com/office/drawing/2018/hyperlinkcolor" val="tx"/>
                    </a:ext>
                  </a:extLst>
                </a:hlinkClick>
              </a:rPr>
              <a:t>Portal User Guide</a:t>
            </a:r>
            <a:endParaRPr lang="en-US" sz="2400" b="1" dirty="0">
              <a:solidFill>
                <a:srgbClr val="0070C0"/>
              </a:solidFill>
              <a:latin typeface="Segoe UI Semilight" panose="020B0402040204020203" pitchFamily="34" charset="0"/>
              <a:cs typeface="Segoe UI Semilight" panose="020B0402040204020203" pitchFamily="34" charset="0"/>
            </a:endParaRPr>
          </a:p>
          <a:p>
            <a:pPr lvl="3"/>
            <a:endParaRPr lang="en-US" sz="2400" b="1" dirty="0">
              <a:solidFill>
                <a:schemeClr val="tx1">
                  <a:lumMod val="65000"/>
                  <a:lumOff val="35000"/>
                </a:schemeClr>
              </a:solidFill>
              <a:latin typeface="Segoe UI Semilight" panose="020B0402040204020203" pitchFamily="34" charset="0"/>
              <a:cs typeface="Segoe UI Semilight" panose="020B0402040204020203" pitchFamily="34" charset="0"/>
            </a:endParaRPr>
          </a:p>
          <a:p>
            <a:pPr marL="1714500" lvl="3" indent="-342900">
              <a:buFont typeface="Wingdings" panose="05000000000000000000" pitchFamily="2" charset="2"/>
              <a:buChar char="Ø"/>
            </a:pPr>
            <a:r>
              <a:rPr lang="en-US" sz="2400" b="1" dirty="0">
                <a:solidFill>
                  <a:schemeClr val="tx1">
                    <a:lumMod val="65000"/>
                    <a:lumOff val="35000"/>
                  </a:schemeClr>
                </a:solidFill>
                <a:latin typeface="Segoe UI Semilight" panose="020B0402040204020203" pitchFamily="34" charset="0"/>
                <a:cs typeface="Segoe UI Semilight" panose="020B0402040204020203" pitchFamily="34" charset="0"/>
              </a:rPr>
              <a:t>View the </a:t>
            </a:r>
            <a:r>
              <a:rPr lang="en-US" sz="2400" b="1" i="1" dirty="0">
                <a:solidFill>
                  <a:schemeClr val="tx1">
                    <a:lumMod val="65000"/>
                    <a:lumOff val="35000"/>
                  </a:schemeClr>
                </a:solidFill>
                <a:latin typeface="Segoe UI Semilight" panose="020B0402040204020203" pitchFamily="34" charset="0"/>
                <a:cs typeface="Segoe UI Semilight" panose="020B0402040204020203" pitchFamily="34" charset="0"/>
              </a:rPr>
              <a:t>HELP</a:t>
            </a:r>
            <a:r>
              <a:rPr lang="en-US" sz="2400" b="1" dirty="0">
                <a:solidFill>
                  <a:schemeClr val="tx1">
                    <a:lumMod val="65000"/>
                    <a:lumOff val="35000"/>
                  </a:schemeClr>
                </a:solidFill>
                <a:latin typeface="Segoe UI Semilight" panose="020B0402040204020203" pitchFamily="34" charset="0"/>
                <a:cs typeface="Segoe UI Semilight" panose="020B0402040204020203" pitchFamily="34" charset="0"/>
              </a:rPr>
              <a:t> icons (?) for detailed instructions and explanations</a:t>
            </a:r>
          </a:p>
          <a:p>
            <a:pPr lvl="3"/>
            <a:endParaRPr lang="en-US" sz="2400" b="1" dirty="0">
              <a:solidFill>
                <a:schemeClr val="tx1">
                  <a:lumMod val="65000"/>
                  <a:lumOff val="35000"/>
                </a:schemeClr>
              </a:solidFill>
              <a:latin typeface="Segoe UI Semilight" panose="020B0402040204020203" pitchFamily="34" charset="0"/>
              <a:cs typeface="Segoe UI Semilight" panose="020B0402040204020203" pitchFamily="34" charset="0"/>
            </a:endParaRPr>
          </a:p>
          <a:p>
            <a:pPr marL="1714500" lvl="3" indent="-342900">
              <a:buFont typeface="Wingdings" panose="05000000000000000000" pitchFamily="2" charset="2"/>
              <a:buChar char="Ø"/>
            </a:pPr>
            <a:r>
              <a:rPr lang="en-US" sz="2400" b="1" dirty="0">
                <a:solidFill>
                  <a:schemeClr val="tx1">
                    <a:lumMod val="65000"/>
                    <a:lumOff val="35000"/>
                  </a:schemeClr>
                </a:solidFill>
                <a:latin typeface="Segoe UI Semilight" panose="020B0402040204020203" pitchFamily="34" charset="0"/>
                <a:cs typeface="Segoe UI Semilight" panose="020B0402040204020203" pitchFamily="34" charset="0"/>
              </a:rPr>
              <a:t>Use the </a:t>
            </a:r>
            <a:r>
              <a:rPr lang="en-US" sz="2400" b="1" i="1" dirty="0">
                <a:solidFill>
                  <a:schemeClr val="tx1">
                    <a:lumMod val="65000"/>
                    <a:lumOff val="35000"/>
                  </a:schemeClr>
                </a:solidFill>
                <a:latin typeface="Segoe UI Semilight" panose="020B0402040204020203" pitchFamily="34" charset="0"/>
                <a:cs typeface="Segoe UI Semilight" panose="020B0402040204020203" pitchFamily="34" charset="0"/>
              </a:rPr>
              <a:t>Payment Search </a:t>
            </a:r>
            <a:r>
              <a:rPr lang="en-US" sz="2400" b="1" dirty="0">
                <a:solidFill>
                  <a:schemeClr val="tx1">
                    <a:lumMod val="65000"/>
                    <a:lumOff val="35000"/>
                  </a:schemeClr>
                </a:solidFill>
                <a:latin typeface="Segoe UI Semilight" panose="020B0402040204020203" pitchFamily="34" charset="0"/>
                <a:cs typeface="Segoe UI Semilight" panose="020B0402040204020203" pitchFamily="34" charset="0"/>
              </a:rPr>
              <a:t>feature to view payment history</a:t>
            </a:r>
          </a:p>
          <a:p>
            <a:pPr lvl="3"/>
            <a:endParaRPr lang="en-US" sz="2400" b="1" dirty="0">
              <a:solidFill>
                <a:schemeClr val="tx1">
                  <a:lumMod val="65000"/>
                  <a:lumOff val="35000"/>
                </a:schemeClr>
              </a:solidFill>
              <a:latin typeface="Segoe UI Semilight" panose="020B0402040204020203" pitchFamily="34" charset="0"/>
              <a:cs typeface="Segoe UI Semilight" panose="020B0402040204020203" pitchFamily="34" charset="0"/>
            </a:endParaRPr>
          </a:p>
          <a:p>
            <a:pPr marL="1714500" lvl="3" indent="-342900">
              <a:buFont typeface="Wingdings" panose="05000000000000000000" pitchFamily="2" charset="2"/>
              <a:buChar char="Ø"/>
            </a:pPr>
            <a:r>
              <a:rPr lang="en-US" sz="2400" b="1" dirty="0">
                <a:solidFill>
                  <a:schemeClr val="tx1">
                    <a:lumMod val="65000"/>
                    <a:lumOff val="35000"/>
                  </a:schemeClr>
                </a:solidFill>
                <a:latin typeface="Segoe UI Semilight" panose="020B0402040204020203" pitchFamily="34" charset="0"/>
                <a:cs typeface="Segoe UI Semilight" panose="020B0402040204020203" pitchFamily="34" charset="0"/>
              </a:rPr>
              <a:t>Unsure if the entity is in compliance with the RI Division of Taxation? </a:t>
            </a:r>
          </a:p>
          <a:p>
            <a:pPr marL="2571750" lvl="5" indent="-285750">
              <a:buFont typeface="Arial" panose="020B0604020202020204" pitchFamily="34" charset="0"/>
              <a:buChar char="•"/>
            </a:pPr>
            <a:r>
              <a:rPr lang="en-US" sz="2400" b="1" dirty="0">
                <a:solidFill>
                  <a:schemeClr val="tx1">
                    <a:lumMod val="65000"/>
                    <a:lumOff val="35000"/>
                  </a:schemeClr>
                </a:solidFill>
                <a:latin typeface="Segoe UI Semilight" panose="020B0402040204020203" pitchFamily="34" charset="0"/>
                <a:cs typeface="Segoe UI Semilight" panose="020B0402040204020203" pitchFamily="34" charset="0"/>
              </a:rPr>
              <a:t>Select the </a:t>
            </a:r>
            <a:r>
              <a:rPr lang="en-US" sz="2400" b="1" i="1" dirty="0">
                <a:solidFill>
                  <a:schemeClr val="tx1">
                    <a:lumMod val="65000"/>
                    <a:lumOff val="35000"/>
                  </a:schemeClr>
                </a:solidFill>
                <a:latin typeface="Segoe UI Semilight" panose="020B0402040204020203" pitchFamily="34" charset="0"/>
                <a:cs typeface="Segoe UI Semilight" panose="020B0402040204020203" pitchFamily="34" charset="0"/>
              </a:rPr>
              <a:t>Letter of Good Standing Request</a:t>
            </a:r>
            <a:r>
              <a:rPr lang="en-US" sz="2400" b="1" dirty="0">
                <a:solidFill>
                  <a:schemeClr val="tx1">
                    <a:lumMod val="65000"/>
                    <a:lumOff val="35000"/>
                  </a:schemeClr>
                </a:solidFill>
                <a:latin typeface="Segoe UI Semilight" panose="020B0402040204020203" pitchFamily="34" charset="0"/>
                <a:cs typeface="Segoe UI Semilight" panose="020B0402040204020203" pitchFamily="34" charset="0"/>
              </a:rPr>
              <a:t> option and use the compliance check feature</a:t>
            </a:r>
          </a:p>
          <a:p>
            <a:pPr lvl="5"/>
            <a:endParaRPr lang="en-US" sz="2400" b="1" dirty="0">
              <a:solidFill>
                <a:schemeClr val="tx1">
                  <a:lumMod val="65000"/>
                  <a:lumOff val="35000"/>
                </a:schemeClr>
              </a:solidFill>
              <a:latin typeface="Segoe UI Semilight" panose="020B0402040204020203" pitchFamily="34" charset="0"/>
              <a:cs typeface="Segoe UI Semilight" panose="020B0402040204020203" pitchFamily="34" charset="0"/>
            </a:endParaRPr>
          </a:p>
          <a:p>
            <a:pPr marL="1714500" lvl="3" indent="-342900">
              <a:buFont typeface="Wingdings" panose="05000000000000000000" pitchFamily="2" charset="2"/>
              <a:buChar char="Ø"/>
            </a:pPr>
            <a:r>
              <a:rPr lang="en-US" sz="2400" b="1" dirty="0">
                <a:solidFill>
                  <a:schemeClr val="tx1">
                    <a:lumMod val="65000"/>
                    <a:lumOff val="35000"/>
                  </a:schemeClr>
                </a:solidFill>
                <a:latin typeface="Segoe UI Semilight" panose="020B0402040204020203" pitchFamily="34" charset="0"/>
                <a:cs typeface="Segoe UI Semilight" panose="020B0402040204020203" pitchFamily="34" charset="0"/>
              </a:rPr>
              <a:t>Forgot your password? </a:t>
            </a:r>
          </a:p>
          <a:p>
            <a:pPr marL="2571750" lvl="5" indent="-285750">
              <a:buFont typeface="Arial" panose="020B0604020202020204" pitchFamily="34" charset="0"/>
              <a:buChar char="•"/>
            </a:pPr>
            <a:r>
              <a:rPr lang="en-US" sz="2400" b="1" dirty="0">
                <a:solidFill>
                  <a:schemeClr val="tx1">
                    <a:lumMod val="65000"/>
                    <a:lumOff val="35000"/>
                  </a:schemeClr>
                </a:solidFill>
                <a:latin typeface="Segoe UI Semilight" panose="020B0402040204020203" pitchFamily="34" charset="0"/>
                <a:cs typeface="Segoe UI Semilight" panose="020B0402040204020203" pitchFamily="34" charset="0"/>
              </a:rPr>
              <a:t>Select the </a:t>
            </a:r>
            <a:r>
              <a:rPr lang="en-US" sz="2400" b="1" i="1" dirty="0">
                <a:solidFill>
                  <a:schemeClr val="tx1">
                    <a:lumMod val="65000"/>
                    <a:lumOff val="35000"/>
                  </a:schemeClr>
                </a:solidFill>
                <a:latin typeface="Segoe UI Semilight" panose="020B0402040204020203" pitchFamily="34" charset="0"/>
                <a:cs typeface="Segoe UI Semilight" panose="020B0402040204020203" pitchFamily="34" charset="0"/>
              </a:rPr>
              <a:t>Forgot Password</a:t>
            </a:r>
            <a:r>
              <a:rPr lang="en-US" sz="2400" b="1" dirty="0">
                <a:solidFill>
                  <a:schemeClr val="tx1">
                    <a:lumMod val="65000"/>
                    <a:lumOff val="35000"/>
                  </a:schemeClr>
                </a:solidFill>
                <a:latin typeface="Segoe UI Semilight" panose="020B0402040204020203" pitchFamily="34" charset="0"/>
                <a:cs typeface="Segoe UI Semilight" panose="020B0402040204020203" pitchFamily="34" charset="0"/>
              </a:rPr>
              <a:t> feature</a:t>
            </a:r>
          </a:p>
          <a:p>
            <a:pPr marL="1714500" lvl="3" indent="-342900">
              <a:buFont typeface="Wingdings" panose="05000000000000000000" pitchFamily="2" charset="2"/>
              <a:buChar char="Ø"/>
            </a:pPr>
            <a:endParaRPr lang="en-US" sz="2400" b="1" dirty="0">
              <a:solidFill>
                <a:schemeClr val="tx1">
                  <a:lumMod val="65000"/>
                  <a:lumOff val="35000"/>
                </a:schemeClr>
              </a:solidFill>
              <a:latin typeface="Segoe UI Semilight" panose="020B0402040204020203" pitchFamily="34" charset="0"/>
              <a:cs typeface="Segoe UI Semilight" panose="020B0402040204020203" pitchFamily="34" charset="0"/>
            </a:endParaRPr>
          </a:p>
          <a:p>
            <a:pPr marL="1714500" lvl="3" indent="-342900">
              <a:buFont typeface="Wingdings" panose="05000000000000000000" pitchFamily="2" charset="2"/>
              <a:buChar char="Ø"/>
            </a:pPr>
            <a:endParaRPr lang="en-US" sz="2400" dirty="0">
              <a:solidFill>
                <a:srgbClr val="000000"/>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4515190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6D113B-933F-4BCF-9E6B-969A09330F26}"/>
              </a:ext>
            </a:extLst>
          </p:cNvPr>
          <p:cNvSpPr>
            <a:spLocks noGrp="1"/>
          </p:cNvSpPr>
          <p:nvPr>
            <p:ph type="title"/>
          </p:nvPr>
        </p:nvSpPr>
        <p:spPr/>
        <p:txBody>
          <a:bodyPr/>
          <a:lstStyle/>
          <a:p>
            <a:r>
              <a:rPr lang="en-US" dirty="0"/>
              <a:t>Seminar for Tax Preparers</a:t>
            </a:r>
          </a:p>
        </p:txBody>
      </p:sp>
      <p:sp>
        <p:nvSpPr>
          <p:cNvPr id="5" name="Slide Number Placeholder 4">
            <a:extLst>
              <a:ext uri="{FF2B5EF4-FFF2-40B4-BE49-F238E27FC236}">
                <a16:creationId xmlns:a16="http://schemas.microsoft.com/office/drawing/2014/main" id="{0559EF73-DE5E-4FAD-8788-52A1C044F28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rPr>
              <a:t>Slide </a:t>
            </a:r>
            <a:fld id="{9CEF2F22-5709-41C3-8EB7-7BEDBFD473CC}" type="slidenum">
              <a:rPr kumimoji="0" lang="en-US" sz="1200" b="0" i="0" u="none" strike="noStrike" kern="1200" cap="none" spc="0" normalizeH="0" baseline="0" noProof="0" smtClean="0">
                <a:ln>
                  <a:noFill/>
                </a:ln>
                <a:solidFill>
                  <a:prstClr val="white"/>
                </a:solidFill>
                <a:effectLst/>
                <a:uLnTx/>
                <a:uFillTx/>
                <a:latin typeface="Segoe UI" panose="020B0502040204020203" pitchFamily="34" charset="0"/>
                <a:ea typeface="+mn-ea"/>
                <a:cs typeface="Segoe UI" panose="020B0502040204020203"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64</a:t>
            </a:fld>
            <a:endParaRPr kumimoji="0" lang="en-US" sz="1200" b="0"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endParaRPr>
          </a:p>
        </p:txBody>
      </p:sp>
      <p:sp>
        <p:nvSpPr>
          <p:cNvPr id="4" name="TextBox 3">
            <a:extLst>
              <a:ext uri="{FF2B5EF4-FFF2-40B4-BE49-F238E27FC236}">
                <a16:creationId xmlns:a16="http://schemas.microsoft.com/office/drawing/2014/main" id="{894995C2-2030-4AB2-B005-948A0C866DD5}"/>
              </a:ext>
            </a:extLst>
          </p:cNvPr>
          <p:cNvSpPr txBox="1"/>
          <p:nvPr/>
        </p:nvSpPr>
        <p:spPr>
          <a:xfrm>
            <a:off x="464234" y="2222695"/>
            <a:ext cx="10128737" cy="193899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black"/>
                </a:solidFill>
                <a:effectLst/>
                <a:uLnTx/>
                <a:uFillTx/>
                <a:latin typeface="Segoe UI Historic" panose="020B0502040204020203" pitchFamily="34" charset="0"/>
                <a:ea typeface="Segoe UI Historic" panose="020B0502040204020203" pitchFamily="34" charset="0"/>
                <a:cs typeface="Segoe UI Historic" panose="020B0502040204020203" pitchFamily="34" charset="0"/>
              </a:rPr>
              <a:t>Susanna Coburn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black"/>
                </a:solidFill>
                <a:effectLst/>
                <a:uLnTx/>
                <a:uFillTx/>
                <a:latin typeface="Segoe UI Historic" panose="020B0502040204020203" pitchFamily="34" charset="0"/>
                <a:ea typeface="Segoe UI Historic" panose="020B0502040204020203" pitchFamily="34" charset="0"/>
                <a:cs typeface="Segoe UI Historic" panose="020B0502040204020203" pitchFamily="34" charset="0"/>
              </a:rPr>
              <a:t>Chief, Audit &amp; Investigation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Segoe UI Historic" panose="020B0502040204020203" pitchFamily="34" charset="0"/>
              <a:ea typeface="Segoe UI Historic" panose="020B0502040204020203" pitchFamily="34" charset="0"/>
              <a:cs typeface="Segoe UI Historic" panose="020B0502040204020203" pitchFamily="34" charset="0"/>
            </a:endParaRPr>
          </a:p>
        </p:txBody>
      </p:sp>
    </p:spTree>
    <p:extLst>
      <p:ext uri="{BB962C8B-B14F-4D97-AF65-F5344CB8AC3E}">
        <p14:creationId xmlns:p14="http://schemas.microsoft.com/office/powerpoint/2010/main" val="3839468765"/>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6D113B-933F-4BCF-9E6B-969A09330F26}"/>
              </a:ext>
            </a:extLst>
          </p:cNvPr>
          <p:cNvSpPr>
            <a:spLocks noGrp="1"/>
          </p:cNvSpPr>
          <p:nvPr>
            <p:ph type="title"/>
          </p:nvPr>
        </p:nvSpPr>
        <p:spPr/>
        <p:txBody>
          <a:bodyPr/>
          <a:lstStyle/>
          <a:p>
            <a:r>
              <a:rPr lang="da-DK" dirty="0"/>
              <a:t>Sales Tax Exempt Organizations</a:t>
            </a:r>
            <a:endParaRPr lang="en-US" dirty="0"/>
          </a:p>
        </p:txBody>
      </p:sp>
      <p:sp>
        <p:nvSpPr>
          <p:cNvPr id="5" name="Slide Number Placeholder 4">
            <a:extLst>
              <a:ext uri="{FF2B5EF4-FFF2-40B4-BE49-F238E27FC236}">
                <a16:creationId xmlns:a16="http://schemas.microsoft.com/office/drawing/2014/main" id="{0559EF73-DE5E-4FAD-8788-52A1C044F28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rPr>
              <a:t>Slide </a:t>
            </a:r>
            <a:fld id="{9CEF2F22-5709-41C3-8EB7-7BEDBFD473CC}" type="slidenum">
              <a:rPr kumimoji="0" lang="en-US" sz="1200" b="0" i="0" u="none" strike="noStrike" kern="1200" cap="none" spc="0" normalizeH="0" baseline="0" noProof="0" smtClean="0">
                <a:ln>
                  <a:noFill/>
                </a:ln>
                <a:solidFill>
                  <a:prstClr val="white"/>
                </a:solidFill>
                <a:effectLst/>
                <a:uLnTx/>
                <a:uFillTx/>
                <a:latin typeface="Segoe UI" panose="020B0502040204020203" pitchFamily="34" charset="0"/>
                <a:ea typeface="+mn-ea"/>
                <a:cs typeface="Segoe UI" panose="020B0502040204020203"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65</a:t>
            </a:fld>
            <a:endParaRPr kumimoji="0" lang="en-US" sz="1200" b="0"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endParaRPr>
          </a:p>
        </p:txBody>
      </p:sp>
      <p:sp>
        <p:nvSpPr>
          <p:cNvPr id="4" name="TextBox 3">
            <a:extLst>
              <a:ext uri="{FF2B5EF4-FFF2-40B4-BE49-F238E27FC236}">
                <a16:creationId xmlns:a16="http://schemas.microsoft.com/office/drawing/2014/main" id="{894995C2-2030-4AB2-B005-948A0C866DD5}"/>
              </a:ext>
            </a:extLst>
          </p:cNvPr>
          <p:cNvSpPr txBox="1"/>
          <p:nvPr/>
        </p:nvSpPr>
        <p:spPr>
          <a:xfrm>
            <a:off x="418052" y="1437604"/>
            <a:ext cx="10128737" cy="5139869"/>
          </a:xfrm>
          <a:prstGeom prst="rect">
            <a:avLst/>
          </a:prstGeom>
          <a:noFill/>
        </p:spPr>
        <p:txBody>
          <a:bodyPr wrap="square" rtlCol="0">
            <a:spAutoFit/>
          </a:bodyPr>
          <a:lstStyle/>
          <a:p>
            <a:pPr marL="571500" indent="-571500">
              <a:buFont typeface="Arial" panose="020B0604020202020204" pitchFamily="34" charset="0"/>
              <a:buChar char="•"/>
            </a:pPr>
            <a:r>
              <a:rPr lang="en-US" sz="4000" dirty="0"/>
              <a:t>R.I. Gen. Laws 44-18-30(5)(i)</a:t>
            </a:r>
          </a:p>
          <a:p>
            <a:endParaRPr lang="en-US" sz="4000" dirty="0"/>
          </a:p>
          <a:p>
            <a:pPr marL="1028700" lvl="1" indent="-571500">
              <a:buFont typeface="Arial" panose="020B0604020202020204" pitchFamily="34" charset="0"/>
              <a:buChar char="•"/>
            </a:pPr>
            <a:r>
              <a:rPr lang="en-US" sz="1600" b="0" i="1" dirty="0">
                <a:solidFill>
                  <a:srgbClr val="000000"/>
                </a:solidFill>
                <a:effectLst/>
                <a:latin typeface="Times New Roman" panose="02020603050405020304" pitchFamily="18" charset="0"/>
              </a:rPr>
              <a:t>Charitable, educational, and religious organizations.</a:t>
            </a:r>
            <a:r>
              <a:rPr lang="en-US" sz="1600" b="0" i="0" dirty="0">
                <a:solidFill>
                  <a:srgbClr val="000000"/>
                </a:solidFill>
                <a:effectLst/>
                <a:latin typeface="Times New Roman" panose="02020603050405020304" pitchFamily="18" charset="0"/>
              </a:rPr>
              <a:t> From the sale to, as in defined in this section, and from the storage, use, and other consumption in this state, or any other state of the United States of America, of tangible personal property by hospitals not operated for a profit; "educational institutions" as defined in subdivision (18) not operated for a profit; churches, orphanages, and other institutions or organizations operated exclusively for religious or charitable purposes; interest-free loan associations not operated for profit; nonprofit, organized sporting leagues and associations and bands for boys and girls under the age of nineteen (19) years; the following vocational student organizations that are state chapters of national vocational student organizations: Distributive Education Clubs of America (DECA); Future Business Leaders of America, Phi Beta Lambda (FBLA/PBL); Future Farmers of America (FFA); Future Homemakers of America/Home Economics Related Occupations (FHA/HERD); Vocational Industrial Clubs of America (VICA); organized nonprofit golden age and senior citizens clubs for men and women; and parent-teacher associations; and from the sale, storage, use, and other consumption in this state, of and by the Industrial Foundation of Burrillville, a Rhode Island domestic nonprofit corporation.</a:t>
            </a:r>
            <a:endParaRPr lang="en-US" sz="4000" dirty="0">
              <a:solidFill>
                <a:srgbClr val="000000"/>
              </a:solidFill>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Segoe UI Historic" panose="020B0502040204020203" pitchFamily="34" charset="0"/>
              <a:ea typeface="Segoe UI Historic" panose="020B0502040204020203" pitchFamily="34" charset="0"/>
              <a:cs typeface="Segoe UI Historic" panose="020B0502040204020203" pitchFamily="34" charset="0"/>
            </a:endParaRPr>
          </a:p>
        </p:txBody>
      </p:sp>
    </p:spTree>
    <p:extLst>
      <p:ext uri="{BB962C8B-B14F-4D97-AF65-F5344CB8AC3E}">
        <p14:creationId xmlns:p14="http://schemas.microsoft.com/office/powerpoint/2010/main" val="353447803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6D113B-933F-4BCF-9E6B-969A09330F26}"/>
              </a:ext>
            </a:extLst>
          </p:cNvPr>
          <p:cNvSpPr>
            <a:spLocks noGrp="1"/>
          </p:cNvSpPr>
          <p:nvPr>
            <p:ph type="title"/>
          </p:nvPr>
        </p:nvSpPr>
        <p:spPr/>
        <p:txBody>
          <a:bodyPr/>
          <a:lstStyle/>
          <a:p>
            <a:r>
              <a:rPr lang="da-DK" dirty="0"/>
              <a:t>Sales Tax Exempt Organizations</a:t>
            </a:r>
            <a:endParaRPr lang="en-US" dirty="0"/>
          </a:p>
        </p:txBody>
      </p:sp>
      <p:sp>
        <p:nvSpPr>
          <p:cNvPr id="5" name="Slide Number Placeholder 4">
            <a:extLst>
              <a:ext uri="{FF2B5EF4-FFF2-40B4-BE49-F238E27FC236}">
                <a16:creationId xmlns:a16="http://schemas.microsoft.com/office/drawing/2014/main" id="{0559EF73-DE5E-4FAD-8788-52A1C044F28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rPr>
              <a:t>Slide </a:t>
            </a:r>
            <a:fld id="{9CEF2F22-5709-41C3-8EB7-7BEDBFD473CC}" type="slidenum">
              <a:rPr kumimoji="0" lang="en-US" sz="1200" b="0" i="0" u="none" strike="noStrike" kern="1200" cap="none" spc="0" normalizeH="0" baseline="0" noProof="0" smtClean="0">
                <a:ln>
                  <a:noFill/>
                </a:ln>
                <a:solidFill>
                  <a:prstClr val="white"/>
                </a:solidFill>
                <a:effectLst/>
                <a:uLnTx/>
                <a:uFillTx/>
                <a:latin typeface="Segoe UI" panose="020B0502040204020203" pitchFamily="34" charset="0"/>
                <a:ea typeface="+mn-ea"/>
                <a:cs typeface="Segoe UI" panose="020B0502040204020203"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66</a:t>
            </a:fld>
            <a:endParaRPr kumimoji="0" lang="en-US" sz="1200" b="0"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endParaRPr>
          </a:p>
        </p:txBody>
      </p:sp>
      <p:sp>
        <p:nvSpPr>
          <p:cNvPr id="4" name="TextBox 3">
            <a:extLst>
              <a:ext uri="{FF2B5EF4-FFF2-40B4-BE49-F238E27FC236}">
                <a16:creationId xmlns:a16="http://schemas.microsoft.com/office/drawing/2014/main" id="{894995C2-2030-4AB2-B005-948A0C866DD5}"/>
              </a:ext>
            </a:extLst>
          </p:cNvPr>
          <p:cNvSpPr txBox="1"/>
          <p:nvPr/>
        </p:nvSpPr>
        <p:spPr>
          <a:xfrm>
            <a:off x="472624" y="1736133"/>
            <a:ext cx="4132932" cy="304698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Segoe UI Historic" panose="020B0502040204020203" pitchFamily="34" charset="0"/>
                <a:ea typeface="Segoe UI Historic" panose="020B0502040204020203" pitchFamily="34" charset="0"/>
                <a:cs typeface="Segoe UI Historic" panose="020B0502040204020203" pitchFamily="34" charset="0"/>
              </a:rPr>
              <a:t>Link to Application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3200" dirty="0">
              <a:solidFill>
                <a:prstClr val="black"/>
              </a:solidFill>
              <a:latin typeface="Segoe UI Historic" panose="020B0502040204020203" pitchFamily="34" charset="0"/>
              <a:ea typeface="Segoe UI Historic" panose="020B0502040204020203" pitchFamily="34" charset="0"/>
              <a:cs typeface="Segoe UI Historic" panose="020B050204020402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3200" dirty="0">
                <a:solidFill>
                  <a:srgbClr val="0070C0"/>
                </a:solidFill>
                <a:hlinkClick r:id="rId2">
                  <a:extLst>
                    <a:ext uri="{A12FA001-AC4F-418D-AE19-62706E023703}">
                      <ahyp:hlinkClr xmlns:ahyp="http://schemas.microsoft.com/office/drawing/2018/hyperlinkcolor" val="tx"/>
                    </a:ext>
                  </a:extLst>
                </a:hlinkClick>
              </a:rPr>
              <a:t>Microsoft Word - Incentive and Credit Overview for DLT (ri.gov)</a:t>
            </a:r>
            <a:endParaRPr kumimoji="0" lang="en-US" sz="3200" b="0" i="0" u="none" strike="noStrike" kern="1200" cap="none" spc="0" normalizeH="0" baseline="0" noProof="0" dirty="0">
              <a:ln>
                <a:noFill/>
              </a:ln>
              <a:solidFill>
                <a:srgbClr val="0070C0"/>
              </a:solidFill>
              <a:effectLst/>
              <a:uLnTx/>
              <a:uFillTx/>
              <a:latin typeface="Segoe UI Historic" panose="020B0502040204020203" pitchFamily="34" charset="0"/>
              <a:ea typeface="Segoe UI Historic" panose="020B0502040204020203" pitchFamily="34" charset="0"/>
              <a:cs typeface="Segoe UI Historic" panose="020B0502040204020203" pitchFamily="34" charset="0"/>
            </a:endParaRPr>
          </a:p>
        </p:txBody>
      </p:sp>
      <p:pic>
        <p:nvPicPr>
          <p:cNvPr id="7" name="Picture 6">
            <a:extLst>
              <a:ext uri="{FF2B5EF4-FFF2-40B4-BE49-F238E27FC236}">
                <a16:creationId xmlns:a16="http://schemas.microsoft.com/office/drawing/2014/main" id="{A86251AB-C2A3-486F-8830-E140E80376C4}"/>
              </a:ext>
            </a:extLst>
          </p:cNvPr>
          <p:cNvPicPr>
            <a:picLocks noChangeAspect="1"/>
          </p:cNvPicPr>
          <p:nvPr/>
        </p:nvPicPr>
        <p:blipFill>
          <a:blip r:embed="rId3"/>
          <a:stretch>
            <a:fillRect/>
          </a:stretch>
        </p:blipFill>
        <p:spPr>
          <a:xfrm>
            <a:off x="5282267" y="1432514"/>
            <a:ext cx="5577840" cy="4795559"/>
          </a:xfrm>
          <a:prstGeom prst="rect">
            <a:avLst/>
          </a:prstGeom>
        </p:spPr>
      </p:pic>
    </p:spTree>
    <p:extLst>
      <p:ext uri="{BB962C8B-B14F-4D97-AF65-F5344CB8AC3E}">
        <p14:creationId xmlns:p14="http://schemas.microsoft.com/office/powerpoint/2010/main" val="2431144707"/>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6D113B-933F-4BCF-9E6B-969A09330F26}"/>
              </a:ext>
            </a:extLst>
          </p:cNvPr>
          <p:cNvSpPr>
            <a:spLocks noGrp="1"/>
          </p:cNvSpPr>
          <p:nvPr>
            <p:ph type="title"/>
          </p:nvPr>
        </p:nvSpPr>
        <p:spPr/>
        <p:txBody>
          <a:bodyPr/>
          <a:lstStyle/>
          <a:p>
            <a:r>
              <a:rPr lang="da-DK" dirty="0"/>
              <a:t>Sales Tax Exempt Organizations</a:t>
            </a:r>
            <a:endParaRPr lang="en-US" dirty="0"/>
          </a:p>
        </p:txBody>
      </p:sp>
      <p:sp>
        <p:nvSpPr>
          <p:cNvPr id="5" name="Slide Number Placeholder 4">
            <a:extLst>
              <a:ext uri="{FF2B5EF4-FFF2-40B4-BE49-F238E27FC236}">
                <a16:creationId xmlns:a16="http://schemas.microsoft.com/office/drawing/2014/main" id="{0559EF73-DE5E-4FAD-8788-52A1C044F28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rPr>
              <a:t>Slide </a:t>
            </a:r>
            <a:fld id="{9CEF2F22-5709-41C3-8EB7-7BEDBFD473CC}" type="slidenum">
              <a:rPr kumimoji="0" lang="en-US" sz="1200" b="0" i="0" u="none" strike="noStrike" kern="1200" cap="none" spc="0" normalizeH="0" baseline="0" noProof="0" smtClean="0">
                <a:ln>
                  <a:noFill/>
                </a:ln>
                <a:solidFill>
                  <a:prstClr val="white"/>
                </a:solidFill>
                <a:effectLst/>
                <a:uLnTx/>
                <a:uFillTx/>
                <a:latin typeface="Segoe UI" panose="020B0502040204020203" pitchFamily="34" charset="0"/>
                <a:ea typeface="+mn-ea"/>
                <a:cs typeface="Segoe UI" panose="020B0502040204020203"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67</a:t>
            </a:fld>
            <a:endParaRPr kumimoji="0" lang="en-US" sz="1200" b="0"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endParaRPr>
          </a:p>
        </p:txBody>
      </p:sp>
      <p:sp>
        <p:nvSpPr>
          <p:cNvPr id="4" name="TextBox 3">
            <a:extLst>
              <a:ext uri="{FF2B5EF4-FFF2-40B4-BE49-F238E27FC236}">
                <a16:creationId xmlns:a16="http://schemas.microsoft.com/office/drawing/2014/main" id="{894995C2-2030-4AB2-B005-948A0C866DD5}"/>
              </a:ext>
            </a:extLst>
          </p:cNvPr>
          <p:cNvSpPr txBox="1"/>
          <p:nvPr/>
        </p:nvSpPr>
        <p:spPr>
          <a:xfrm>
            <a:off x="447456" y="1518019"/>
            <a:ext cx="4209385"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Segoe UI Historic" panose="020B0502040204020203" pitchFamily="34" charset="0"/>
                <a:ea typeface="Segoe UI Historic" panose="020B0502040204020203" pitchFamily="34" charset="0"/>
                <a:cs typeface="Segoe UI Historic" panose="020B0502040204020203" pitchFamily="34" charset="0"/>
              </a:rPr>
              <a:t>Sample of an “old” Certificate of Exemption</a:t>
            </a:r>
          </a:p>
        </p:txBody>
      </p:sp>
      <p:pic>
        <p:nvPicPr>
          <p:cNvPr id="6" name="Picture 5">
            <a:extLst>
              <a:ext uri="{FF2B5EF4-FFF2-40B4-BE49-F238E27FC236}">
                <a16:creationId xmlns:a16="http://schemas.microsoft.com/office/drawing/2014/main" id="{8A0B4E4D-19A6-48D4-8ECD-CAC6E752DF8D}"/>
              </a:ext>
            </a:extLst>
          </p:cNvPr>
          <p:cNvPicPr>
            <a:picLocks noChangeAspect="1"/>
          </p:cNvPicPr>
          <p:nvPr/>
        </p:nvPicPr>
        <p:blipFill>
          <a:blip r:embed="rId2"/>
          <a:stretch>
            <a:fillRect/>
          </a:stretch>
        </p:blipFill>
        <p:spPr>
          <a:xfrm>
            <a:off x="5775987" y="1518019"/>
            <a:ext cx="3951922" cy="4754880"/>
          </a:xfrm>
          <a:prstGeom prst="rect">
            <a:avLst/>
          </a:prstGeom>
        </p:spPr>
      </p:pic>
    </p:spTree>
    <p:extLst>
      <p:ext uri="{BB962C8B-B14F-4D97-AF65-F5344CB8AC3E}">
        <p14:creationId xmlns:p14="http://schemas.microsoft.com/office/powerpoint/2010/main" val="433555938"/>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6D113B-933F-4BCF-9E6B-969A09330F26}"/>
              </a:ext>
            </a:extLst>
          </p:cNvPr>
          <p:cNvSpPr>
            <a:spLocks noGrp="1"/>
          </p:cNvSpPr>
          <p:nvPr>
            <p:ph type="title"/>
          </p:nvPr>
        </p:nvSpPr>
        <p:spPr/>
        <p:txBody>
          <a:bodyPr/>
          <a:lstStyle/>
          <a:p>
            <a:r>
              <a:rPr lang="da-DK" dirty="0"/>
              <a:t>Sales Tax Exempt Organizations</a:t>
            </a:r>
            <a:endParaRPr lang="en-US" dirty="0"/>
          </a:p>
        </p:txBody>
      </p:sp>
      <p:sp>
        <p:nvSpPr>
          <p:cNvPr id="5" name="Slide Number Placeholder 4">
            <a:extLst>
              <a:ext uri="{FF2B5EF4-FFF2-40B4-BE49-F238E27FC236}">
                <a16:creationId xmlns:a16="http://schemas.microsoft.com/office/drawing/2014/main" id="{0559EF73-DE5E-4FAD-8788-52A1C044F28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rPr>
              <a:t>Slide </a:t>
            </a:r>
            <a:fld id="{9CEF2F22-5709-41C3-8EB7-7BEDBFD473CC}" type="slidenum">
              <a:rPr kumimoji="0" lang="en-US" sz="1200" b="0" i="0" u="none" strike="noStrike" kern="1200" cap="none" spc="0" normalizeH="0" baseline="0" noProof="0" smtClean="0">
                <a:ln>
                  <a:noFill/>
                </a:ln>
                <a:solidFill>
                  <a:prstClr val="white"/>
                </a:solidFill>
                <a:effectLst/>
                <a:uLnTx/>
                <a:uFillTx/>
                <a:latin typeface="Segoe UI" panose="020B0502040204020203" pitchFamily="34" charset="0"/>
                <a:ea typeface="+mn-ea"/>
                <a:cs typeface="Segoe UI" panose="020B0502040204020203"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68</a:t>
            </a:fld>
            <a:endParaRPr kumimoji="0" lang="en-US" sz="1200" b="0"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endParaRPr>
          </a:p>
        </p:txBody>
      </p:sp>
      <p:sp>
        <p:nvSpPr>
          <p:cNvPr id="4" name="TextBox 3">
            <a:extLst>
              <a:ext uri="{FF2B5EF4-FFF2-40B4-BE49-F238E27FC236}">
                <a16:creationId xmlns:a16="http://schemas.microsoft.com/office/drawing/2014/main" id="{894995C2-2030-4AB2-B005-948A0C866DD5}"/>
              </a:ext>
            </a:extLst>
          </p:cNvPr>
          <p:cNvSpPr txBox="1"/>
          <p:nvPr/>
        </p:nvSpPr>
        <p:spPr>
          <a:xfrm>
            <a:off x="491943" y="1511495"/>
            <a:ext cx="10128737" cy="5509200"/>
          </a:xfrm>
          <a:prstGeom prst="rect">
            <a:avLst/>
          </a:prstGeom>
          <a:noFill/>
        </p:spPr>
        <p:txBody>
          <a:bodyPr wrap="square" rtlCol="0">
            <a:spAutoFit/>
          </a:bodyPr>
          <a:lstStyle/>
          <a:p>
            <a:pPr marL="571500" indent="-571500">
              <a:buFont typeface="Arial" panose="020B0604020202020204" pitchFamily="34" charset="0"/>
              <a:buChar char="•"/>
            </a:pPr>
            <a:r>
              <a:rPr lang="en-US" sz="4000" dirty="0"/>
              <a:t>R.I. Gen. Laws 44-18-30.1</a:t>
            </a:r>
          </a:p>
          <a:p>
            <a:endParaRPr lang="en-US" sz="4000" dirty="0"/>
          </a:p>
          <a:p>
            <a:pPr marL="1028700" lvl="1" indent="-571500">
              <a:buFont typeface="Arial" panose="020B0604020202020204" pitchFamily="34" charset="0"/>
              <a:buChar char="•"/>
            </a:pPr>
            <a:r>
              <a:rPr lang="en-US" sz="2400" b="0" i="0" dirty="0">
                <a:solidFill>
                  <a:srgbClr val="000000"/>
                </a:solidFill>
                <a:effectLst/>
                <a:latin typeface="Times New Roman" panose="02020603050405020304" pitchFamily="18" charset="0"/>
              </a:rPr>
              <a:t>A fee of twenty-five dollars ($25.00) shall be paid by all organizations applying for a certificate of exemption from the Rhode Island sales and use tax under § 44-18-30(5)(i). The certificate of exemption shall be valid for four (4) years from the date of issue. All fees collected under this section shall be allocated to the tax administrator for enforcement and collection of all taxes. All certificates issued prior to the effective date of this section shall expire four (4) years from the effective date of this section.</a:t>
            </a:r>
            <a:endParaRPr lang="en-US" sz="2400" dirty="0"/>
          </a:p>
          <a:p>
            <a:pPr marL="571500" indent="-571500">
              <a:buFont typeface="Arial" panose="020B0604020202020204" pitchFamily="34" charset="0"/>
              <a:buChar char="•"/>
            </a:pPr>
            <a:endParaRPr lang="en-US" sz="4000" dirty="0">
              <a:solidFill>
                <a:srgbClr val="000000"/>
              </a:solidFill>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Segoe UI Historic" panose="020B0502040204020203" pitchFamily="34" charset="0"/>
              <a:ea typeface="Segoe UI Historic" panose="020B0502040204020203" pitchFamily="34" charset="0"/>
              <a:cs typeface="Segoe UI Historic" panose="020B0502040204020203" pitchFamily="34" charset="0"/>
            </a:endParaRPr>
          </a:p>
        </p:txBody>
      </p:sp>
    </p:spTree>
    <p:extLst>
      <p:ext uri="{BB962C8B-B14F-4D97-AF65-F5344CB8AC3E}">
        <p14:creationId xmlns:p14="http://schemas.microsoft.com/office/powerpoint/2010/main" val="52492473"/>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6D113B-933F-4BCF-9E6B-969A09330F26}"/>
              </a:ext>
            </a:extLst>
          </p:cNvPr>
          <p:cNvSpPr>
            <a:spLocks noGrp="1"/>
          </p:cNvSpPr>
          <p:nvPr>
            <p:ph type="title"/>
          </p:nvPr>
        </p:nvSpPr>
        <p:spPr/>
        <p:txBody>
          <a:bodyPr/>
          <a:lstStyle/>
          <a:p>
            <a:r>
              <a:rPr lang="da-DK" dirty="0"/>
              <a:t>Sales Tax Exempt Organizations</a:t>
            </a:r>
            <a:endParaRPr lang="en-US" dirty="0"/>
          </a:p>
        </p:txBody>
      </p:sp>
      <p:sp>
        <p:nvSpPr>
          <p:cNvPr id="5" name="Slide Number Placeholder 4">
            <a:extLst>
              <a:ext uri="{FF2B5EF4-FFF2-40B4-BE49-F238E27FC236}">
                <a16:creationId xmlns:a16="http://schemas.microsoft.com/office/drawing/2014/main" id="{0559EF73-DE5E-4FAD-8788-52A1C044F28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rPr>
              <a:t>Slide </a:t>
            </a:r>
            <a:fld id="{9CEF2F22-5709-41C3-8EB7-7BEDBFD473CC}" type="slidenum">
              <a:rPr kumimoji="0" lang="en-US" sz="1200" b="0" i="0" u="none" strike="noStrike" kern="1200" cap="none" spc="0" normalizeH="0" baseline="0" noProof="0" smtClean="0">
                <a:ln>
                  <a:noFill/>
                </a:ln>
                <a:solidFill>
                  <a:prstClr val="white"/>
                </a:solidFill>
                <a:effectLst/>
                <a:uLnTx/>
                <a:uFillTx/>
                <a:latin typeface="Segoe UI" panose="020B0502040204020203" pitchFamily="34" charset="0"/>
                <a:ea typeface="+mn-ea"/>
                <a:cs typeface="Segoe UI" panose="020B0502040204020203"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69</a:t>
            </a:fld>
            <a:endParaRPr kumimoji="0" lang="en-US" sz="1200" b="0"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endParaRPr>
          </a:p>
        </p:txBody>
      </p:sp>
      <p:sp>
        <p:nvSpPr>
          <p:cNvPr id="4" name="TextBox 3">
            <a:extLst>
              <a:ext uri="{FF2B5EF4-FFF2-40B4-BE49-F238E27FC236}">
                <a16:creationId xmlns:a16="http://schemas.microsoft.com/office/drawing/2014/main" id="{894995C2-2030-4AB2-B005-948A0C866DD5}"/>
              </a:ext>
            </a:extLst>
          </p:cNvPr>
          <p:cNvSpPr txBox="1"/>
          <p:nvPr/>
        </p:nvSpPr>
        <p:spPr>
          <a:xfrm>
            <a:off x="694297" y="1689951"/>
            <a:ext cx="4132932" cy="304698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Segoe UI Historic" panose="020B0502040204020203" pitchFamily="34" charset="0"/>
                <a:ea typeface="Segoe UI Historic" panose="020B0502040204020203" pitchFamily="34" charset="0"/>
                <a:cs typeface="Segoe UI Historic" panose="020B0502040204020203" pitchFamily="34" charset="0"/>
              </a:rPr>
              <a:t>Link to Renewal Application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3200" dirty="0">
              <a:solidFill>
                <a:prstClr val="black"/>
              </a:solidFill>
              <a:latin typeface="Segoe UI Historic" panose="020B0502040204020203" pitchFamily="34" charset="0"/>
              <a:ea typeface="Segoe UI Historic" panose="020B0502040204020203" pitchFamily="34" charset="0"/>
              <a:cs typeface="Segoe UI Historic" panose="020B050204020402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3200" dirty="0">
                <a:hlinkClick r:id="rId2"/>
              </a:rPr>
              <a:t>ExemptOrgRen_v6_Layout 1 (ri.gov)</a:t>
            </a:r>
            <a:endParaRPr lang="en-US" sz="3200" dirty="0">
              <a:solidFill>
                <a:prstClr val="black"/>
              </a:solidFill>
              <a:latin typeface="Segoe UI Historic" panose="020B0502040204020203" pitchFamily="34" charset="0"/>
              <a:ea typeface="Segoe UI Historic" panose="020B0502040204020203" pitchFamily="34" charset="0"/>
              <a:cs typeface="Segoe UI Historic" panose="020B050204020402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Segoe UI Historic" panose="020B0502040204020203" pitchFamily="34" charset="0"/>
              <a:ea typeface="Segoe UI Historic" panose="020B0502040204020203" pitchFamily="34" charset="0"/>
              <a:cs typeface="Segoe UI Historic" panose="020B0502040204020203" pitchFamily="34" charset="0"/>
            </a:endParaRPr>
          </a:p>
        </p:txBody>
      </p:sp>
      <p:pic>
        <p:nvPicPr>
          <p:cNvPr id="6" name="Picture 5">
            <a:extLst>
              <a:ext uri="{FF2B5EF4-FFF2-40B4-BE49-F238E27FC236}">
                <a16:creationId xmlns:a16="http://schemas.microsoft.com/office/drawing/2014/main" id="{3D2BB849-DF13-4CD4-8C20-AD42F2B5607D}"/>
              </a:ext>
            </a:extLst>
          </p:cNvPr>
          <p:cNvPicPr>
            <a:picLocks noChangeAspect="1"/>
          </p:cNvPicPr>
          <p:nvPr/>
        </p:nvPicPr>
        <p:blipFill>
          <a:blip r:embed="rId3"/>
          <a:stretch>
            <a:fillRect/>
          </a:stretch>
        </p:blipFill>
        <p:spPr>
          <a:xfrm>
            <a:off x="6628172" y="1383811"/>
            <a:ext cx="4339579" cy="4937760"/>
          </a:xfrm>
          <a:prstGeom prst="rect">
            <a:avLst/>
          </a:prstGeom>
        </p:spPr>
      </p:pic>
    </p:spTree>
    <p:extLst>
      <p:ext uri="{BB962C8B-B14F-4D97-AF65-F5344CB8AC3E}">
        <p14:creationId xmlns:p14="http://schemas.microsoft.com/office/powerpoint/2010/main" val="770528579"/>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6D113B-933F-4BCF-9E6B-969A09330F26}"/>
              </a:ext>
            </a:extLst>
          </p:cNvPr>
          <p:cNvSpPr>
            <a:spLocks noGrp="1"/>
          </p:cNvSpPr>
          <p:nvPr>
            <p:ph type="title"/>
          </p:nvPr>
        </p:nvSpPr>
        <p:spPr/>
        <p:txBody>
          <a:bodyPr/>
          <a:lstStyle/>
          <a:p>
            <a:r>
              <a:rPr lang="da-DK" dirty="0"/>
              <a:t>Sales Tax Exempt Organizations</a:t>
            </a:r>
            <a:endParaRPr lang="en-US" dirty="0"/>
          </a:p>
        </p:txBody>
      </p:sp>
      <p:sp>
        <p:nvSpPr>
          <p:cNvPr id="5" name="Slide Number Placeholder 4">
            <a:extLst>
              <a:ext uri="{FF2B5EF4-FFF2-40B4-BE49-F238E27FC236}">
                <a16:creationId xmlns:a16="http://schemas.microsoft.com/office/drawing/2014/main" id="{0559EF73-DE5E-4FAD-8788-52A1C044F28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rPr>
              <a:t>Slide </a:t>
            </a:r>
            <a:fld id="{9CEF2F22-5709-41C3-8EB7-7BEDBFD473CC}" type="slidenum">
              <a:rPr kumimoji="0" lang="en-US" sz="1200" b="0" i="0" u="none" strike="noStrike" kern="1200" cap="none" spc="0" normalizeH="0" baseline="0" noProof="0" smtClean="0">
                <a:ln>
                  <a:noFill/>
                </a:ln>
                <a:solidFill>
                  <a:prstClr val="white"/>
                </a:solidFill>
                <a:effectLst/>
                <a:uLnTx/>
                <a:uFillTx/>
                <a:latin typeface="Segoe UI" panose="020B0502040204020203" pitchFamily="34" charset="0"/>
                <a:ea typeface="+mn-ea"/>
                <a:cs typeface="Segoe UI" panose="020B0502040204020203"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70</a:t>
            </a:fld>
            <a:endParaRPr kumimoji="0" lang="en-US" sz="1200" b="0"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endParaRPr>
          </a:p>
        </p:txBody>
      </p:sp>
      <p:sp>
        <p:nvSpPr>
          <p:cNvPr id="4" name="TextBox 3">
            <a:extLst>
              <a:ext uri="{FF2B5EF4-FFF2-40B4-BE49-F238E27FC236}">
                <a16:creationId xmlns:a16="http://schemas.microsoft.com/office/drawing/2014/main" id="{894995C2-2030-4AB2-B005-948A0C866DD5}"/>
              </a:ext>
            </a:extLst>
          </p:cNvPr>
          <p:cNvSpPr txBox="1"/>
          <p:nvPr/>
        </p:nvSpPr>
        <p:spPr>
          <a:xfrm>
            <a:off x="447456" y="1518019"/>
            <a:ext cx="4209385"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Segoe UI Historic" panose="020B0502040204020203" pitchFamily="34" charset="0"/>
                <a:ea typeface="Segoe UI Historic" panose="020B0502040204020203" pitchFamily="34" charset="0"/>
                <a:cs typeface="Segoe UI Historic" panose="020B0502040204020203" pitchFamily="34" charset="0"/>
              </a:rPr>
              <a:t>Sample of new, valid Certificate of Exemption</a:t>
            </a:r>
          </a:p>
        </p:txBody>
      </p:sp>
      <p:pic>
        <p:nvPicPr>
          <p:cNvPr id="7" name="Picture 6">
            <a:extLst>
              <a:ext uri="{FF2B5EF4-FFF2-40B4-BE49-F238E27FC236}">
                <a16:creationId xmlns:a16="http://schemas.microsoft.com/office/drawing/2014/main" id="{5BDB0066-66C0-4162-9895-6B3EBC9FA662}"/>
              </a:ext>
            </a:extLst>
          </p:cNvPr>
          <p:cNvPicPr>
            <a:picLocks noChangeAspect="1"/>
          </p:cNvPicPr>
          <p:nvPr/>
        </p:nvPicPr>
        <p:blipFill>
          <a:blip r:embed="rId2"/>
          <a:stretch>
            <a:fillRect/>
          </a:stretch>
        </p:blipFill>
        <p:spPr>
          <a:xfrm>
            <a:off x="6354377" y="1360948"/>
            <a:ext cx="4774099" cy="4846320"/>
          </a:xfrm>
          <a:prstGeom prst="rect">
            <a:avLst/>
          </a:prstGeom>
        </p:spPr>
      </p:pic>
    </p:spTree>
    <p:extLst>
      <p:ext uri="{BB962C8B-B14F-4D97-AF65-F5344CB8AC3E}">
        <p14:creationId xmlns:p14="http://schemas.microsoft.com/office/powerpoint/2010/main" val="2237082339"/>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892320-CE3C-427F-AEF1-27217C84A84E}"/>
              </a:ext>
            </a:extLst>
          </p:cNvPr>
          <p:cNvSpPr>
            <a:spLocks noGrp="1"/>
          </p:cNvSpPr>
          <p:nvPr>
            <p:ph type="title"/>
          </p:nvPr>
        </p:nvSpPr>
        <p:spPr/>
        <p:txBody>
          <a:bodyPr/>
          <a:lstStyle/>
          <a:p>
            <a:r>
              <a:rPr lang="en-US" dirty="0"/>
              <a:t>Nonresident Contractors</a:t>
            </a:r>
          </a:p>
        </p:txBody>
      </p:sp>
      <p:sp>
        <p:nvSpPr>
          <p:cNvPr id="3" name="Content Placeholder 2">
            <a:extLst>
              <a:ext uri="{FF2B5EF4-FFF2-40B4-BE49-F238E27FC236}">
                <a16:creationId xmlns:a16="http://schemas.microsoft.com/office/drawing/2014/main" id="{B23E7C4A-C326-4CCE-97CE-ADB59E3D4DC8}"/>
              </a:ext>
            </a:extLst>
          </p:cNvPr>
          <p:cNvSpPr>
            <a:spLocks noGrp="1"/>
          </p:cNvSpPr>
          <p:nvPr>
            <p:ph idx="1"/>
          </p:nvPr>
        </p:nvSpPr>
        <p:spPr/>
        <p:txBody>
          <a:bodyPr>
            <a:normAutofit/>
          </a:bodyPr>
          <a:lstStyle/>
          <a:p>
            <a:endParaRPr lang="en-US" sz="2000" dirty="0"/>
          </a:p>
          <a:p>
            <a:r>
              <a:rPr lang="en-US" sz="2000" dirty="0"/>
              <a:t>R.I. General Law 44-1-6 </a:t>
            </a:r>
          </a:p>
          <a:p>
            <a:pPr lvl="1"/>
            <a:r>
              <a:rPr lang="en-US" dirty="0"/>
              <a:t>Any person doing business with a nonresident contractor is required to withhold payment equal to three percent (3%) of the total contract price.</a:t>
            </a:r>
          </a:p>
          <a:p>
            <a:pPr lvl="1"/>
            <a:endParaRPr lang="en-US" dirty="0"/>
          </a:p>
          <a:p>
            <a:r>
              <a:rPr lang="en-US" sz="2000" dirty="0"/>
              <a:t>R.I. Regulation 280-RICR-20-70-54 </a:t>
            </a:r>
          </a:p>
          <a:p>
            <a:pPr lvl="1">
              <a:lnSpc>
                <a:spcPct val="100000"/>
              </a:lnSpc>
            </a:pPr>
            <a:r>
              <a:rPr lang="en-US" dirty="0"/>
              <a:t>A nonresident contractor means, “one who does not maintain a regular place of business in this state. A regular place of business shall be deemed to mean and include any bona fide office (other than a statutory office), factory, warehouse or other space in this state at which the taxpayer is doing business in its own name in a regular and systematic manner, and which is continuously maintained, occupied and used by the taxpayer in carrying on its business through its regular employees regularly in attendance. A temporary office at the site of construction shall not constitute a regular place of business.”</a:t>
            </a:r>
          </a:p>
          <a:p>
            <a:pPr lvl="1"/>
            <a:endParaRPr lang="en-US" dirty="0"/>
          </a:p>
        </p:txBody>
      </p:sp>
      <p:sp>
        <p:nvSpPr>
          <p:cNvPr id="4" name="Slide Number Placeholder 3">
            <a:extLst>
              <a:ext uri="{FF2B5EF4-FFF2-40B4-BE49-F238E27FC236}">
                <a16:creationId xmlns:a16="http://schemas.microsoft.com/office/drawing/2014/main" id="{D7070AEC-EB95-4AE9-BD47-FED79160AAD5}"/>
              </a:ext>
            </a:extLst>
          </p:cNvPr>
          <p:cNvSpPr>
            <a:spLocks noGrp="1"/>
          </p:cNvSpPr>
          <p:nvPr>
            <p:ph type="sldNum" sz="quarter" idx="12"/>
          </p:nvPr>
        </p:nvSpPr>
        <p:spPr/>
        <p:txBody>
          <a:bodyPr/>
          <a:lstStyle/>
          <a:p>
            <a:r>
              <a:rPr lang="en-US" dirty="0"/>
              <a:t>Slide </a:t>
            </a:r>
            <a:fld id="{9CEF2F22-5709-41C3-8EB7-7BEDBFD473CC}" type="slidenum">
              <a:rPr lang="en-US" smtClean="0"/>
              <a:pPr/>
              <a:t>71</a:t>
            </a:fld>
            <a:endParaRPr lang="en-US" dirty="0"/>
          </a:p>
        </p:txBody>
      </p:sp>
    </p:spTree>
    <p:extLst>
      <p:ext uri="{BB962C8B-B14F-4D97-AF65-F5344CB8AC3E}">
        <p14:creationId xmlns:p14="http://schemas.microsoft.com/office/powerpoint/2010/main" val="3902709250"/>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FBA6C6-E1AB-486C-A85E-08269D286E3D}"/>
              </a:ext>
            </a:extLst>
          </p:cNvPr>
          <p:cNvSpPr>
            <a:spLocks noGrp="1"/>
          </p:cNvSpPr>
          <p:nvPr>
            <p:ph type="title"/>
          </p:nvPr>
        </p:nvSpPr>
        <p:spPr/>
        <p:txBody>
          <a:bodyPr/>
          <a:lstStyle/>
          <a:p>
            <a:r>
              <a:rPr lang="en-US" dirty="0"/>
              <a:t>Nonresident Contractors</a:t>
            </a:r>
          </a:p>
        </p:txBody>
      </p:sp>
      <p:sp>
        <p:nvSpPr>
          <p:cNvPr id="3" name="Content Placeholder 2">
            <a:extLst>
              <a:ext uri="{FF2B5EF4-FFF2-40B4-BE49-F238E27FC236}">
                <a16:creationId xmlns:a16="http://schemas.microsoft.com/office/drawing/2014/main" id="{AD3418D4-B5B3-453C-8FD3-217F1B4A685E}"/>
              </a:ext>
            </a:extLst>
          </p:cNvPr>
          <p:cNvSpPr>
            <a:spLocks noGrp="1"/>
          </p:cNvSpPr>
          <p:nvPr>
            <p:ph idx="1"/>
          </p:nvPr>
        </p:nvSpPr>
        <p:spPr>
          <a:xfrm>
            <a:off x="344324" y="1449610"/>
            <a:ext cx="4514003" cy="4351338"/>
          </a:xfrm>
        </p:spPr>
        <p:txBody>
          <a:bodyPr/>
          <a:lstStyle/>
          <a:p>
            <a:r>
              <a:rPr lang="en-US" dirty="0"/>
              <a:t>What should the person doing business with the nonresident contactor do?</a:t>
            </a:r>
          </a:p>
          <a:p>
            <a:pPr marL="457200" lvl="1" indent="0">
              <a:buNone/>
            </a:pPr>
            <a:endParaRPr lang="en-US" dirty="0">
              <a:solidFill>
                <a:srgbClr val="002842"/>
              </a:solidFill>
              <a:latin typeface="Verdana" panose="020B0604030504040204" pitchFamily="34" charset="0"/>
            </a:endParaRPr>
          </a:p>
          <a:p>
            <a:r>
              <a:rPr lang="en-US" dirty="0"/>
              <a:t>What is a Certificate of No Tax Due?</a:t>
            </a:r>
          </a:p>
          <a:p>
            <a:endParaRPr lang="en-US" dirty="0"/>
          </a:p>
          <a:p>
            <a:r>
              <a:rPr lang="en-US" dirty="0"/>
              <a:t>How does a nonresident contractor request a Certificate of No Tax Due?</a:t>
            </a:r>
          </a:p>
          <a:p>
            <a:pPr lvl="1"/>
            <a:r>
              <a:rPr lang="en-US" dirty="0"/>
              <a:t>Link to form </a:t>
            </a:r>
            <a:r>
              <a:rPr lang="en-US" dirty="0">
                <a:hlinkClick r:id="rId2"/>
              </a:rPr>
              <a:t>Request..pdf (ri.gov)</a:t>
            </a:r>
            <a:br>
              <a:rPr lang="en-US" dirty="0"/>
            </a:br>
            <a:endParaRPr lang="en-US" dirty="0"/>
          </a:p>
        </p:txBody>
      </p:sp>
      <p:sp>
        <p:nvSpPr>
          <p:cNvPr id="4" name="Slide Number Placeholder 3">
            <a:extLst>
              <a:ext uri="{FF2B5EF4-FFF2-40B4-BE49-F238E27FC236}">
                <a16:creationId xmlns:a16="http://schemas.microsoft.com/office/drawing/2014/main" id="{BD5B63AD-0FB0-422A-AA9B-C13F900B26D8}"/>
              </a:ext>
            </a:extLst>
          </p:cNvPr>
          <p:cNvSpPr>
            <a:spLocks noGrp="1"/>
          </p:cNvSpPr>
          <p:nvPr>
            <p:ph type="sldNum" sz="quarter" idx="12"/>
          </p:nvPr>
        </p:nvSpPr>
        <p:spPr/>
        <p:txBody>
          <a:bodyPr/>
          <a:lstStyle/>
          <a:p>
            <a:r>
              <a:rPr lang="en-US" dirty="0"/>
              <a:t>Slide </a:t>
            </a:r>
            <a:fld id="{9CEF2F22-5709-41C3-8EB7-7BEDBFD473CC}" type="slidenum">
              <a:rPr lang="en-US" smtClean="0"/>
              <a:pPr/>
              <a:t>72</a:t>
            </a:fld>
            <a:endParaRPr lang="en-US" dirty="0"/>
          </a:p>
        </p:txBody>
      </p:sp>
      <p:pic>
        <p:nvPicPr>
          <p:cNvPr id="6" name="Picture 5">
            <a:extLst>
              <a:ext uri="{FF2B5EF4-FFF2-40B4-BE49-F238E27FC236}">
                <a16:creationId xmlns:a16="http://schemas.microsoft.com/office/drawing/2014/main" id="{0C828245-91B2-45F6-9284-B7E687B16A41}"/>
              </a:ext>
            </a:extLst>
          </p:cNvPr>
          <p:cNvPicPr>
            <a:picLocks noChangeAspect="1"/>
          </p:cNvPicPr>
          <p:nvPr/>
        </p:nvPicPr>
        <p:blipFill>
          <a:blip r:embed="rId3"/>
          <a:stretch>
            <a:fillRect/>
          </a:stretch>
        </p:blipFill>
        <p:spPr>
          <a:xfrm>
            <a:off x="6694990" y="1415391"/>
            <a:ext cx="3475396" cy="4846320"/>
          </a:xfrm>
          <a:prstGeom prst="rect">
            <a:avLst/>
          </a:prstGeom>
        </p:spPr>
      </p:pic>
    </p:spTree>
    <p:extLst>
      <p:ext uri="{BB962C8B-B14F-4D97-AF65-F5344CB8AC3E}">
        <p14:creationId xmlns:p14="http://schemas.microsoft.com/office/powerpoint/2010/main" val="2835882059"/>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FBA6C6-E1AB-486C-A85E-08269D286E3D}"/>
              </a:ext>
            </a:extLst>
          </p:cNvPr>
          <p:cNvSpPr>
            <a:spLocks noGrp="1"/>
          </p:cNvSpPr>
          <p:nvPr>
            <p:ph type="title"/>
          </p:nvPr>
        </p:nvSpPr>
        <p:spPr/>
        <p:txBody>
          <a:bodyPr/>
          <a:lstStyle/>
          <a:p>
            <a:r>
              <a:rPr lang="en-US" dirty="0"/>
              <a:t>Nonresident Contractors</a:t>
            </a:r>
          </a:p>
        </p:txBody>
      </p:sp>
      <p:sp>
        <p:nvSpPr>
          <p:cNvPr id="3" name="Content Placeholder 2">
            <a:extLst>
              <a:ext uri="{FF2B5EF4-FFF2-40B4-BE49-F238E27FC236}">
                <a16:creationId xmlns:a16="http://schemas.microsoft.com/office/drawing/2014/main" id="{AD3418D4-B5B3-453C-8FD3-217F1B4A685E}"/>
              </a:ext>
            </a:extLst>
          </p:cNvPr>
          <p:cNvSpPr>
            <a:spLocks noGrp="1"/>
          </p:cNvSpPr>
          <p:nvPr>
            <p:ph idx="1"/>
          </p:nvPr>
        </p:nvSpPr>
        <p:spPr>
          <a:xfrm>
            <a:off x="344324" y="1449611"/>
            <a:ext cx="11551265" cy="1167754"/>
          </a:xfrm>
        </p:spPr>
        <p:txBody>
          <a:bodyPr>
            <a:normAutofit fontScale="92500" lnSpcReduction="10000"/>
          </a:bodyPr>
          <a:lstStyle/>
          <a:p>
            <a:r>
              <a:rPr lang="en-US" dirty="0"/>
              <a:t>What if a Certificate of No Tax Due is NOT provided by the Non-Resident contractor?</a:t>
            </a:r>
          </a:p>
          <a:p>
            <a:pPr lvl="1"/>
            <a:r>
              <a:rPr lang="en-US" dirty="0">
                <a:solidFill>
                  <a:srgbClr val="002842"/>
                </a:solidFill>
                <a:latin typeface="Verdana" panose="020B0604030504040204" pitchFamily="34" charset="0"/>
              </a:rPr>
              <a:t>Link to form </a:t>
            </a:r>
            <a:r>
              <a:rPr lang="en-US" dirty="0">
                <a:hlinkClick r:id="rId2"/>
              </a:rPr>
              <a:t>NRCDeposit..pdf (ri.gov)</a:t>
            </a:r>
            <a:endParaRPr lang="en-US" dirty="0"/>
          </a:p>
          <a:p>
            <a:pPr marL="457200" lvl="1" indent="0">
              <a:buNone/>
            </a:pPr>
            <a:br>
              <a:rPr lang="en-US" dirty="0"/>
            </a:br>
            <a:endParaRPr lang="en-US" dirty="0"/>
          </a:p>
        </p:txBody>
      </p:sp>
      <p:sp>
        <p:nvSpPr>
          <p:cNvPr id="4" name="Slide Number Placeholder 3">
            <a:extLst>
              <a:ext uri="{FF2B5EF4-FFF2-40B4-BE49-F238E27FC236}">
                <a16:creationId xmlns:a16="http://schemas.microsoft.com/office/drawing/2014/main" id="{BD5B63AD-0FB0-422A-AA9B-C13F900B26D8}"/>
              </a:ext>
            </a:extLst>
          </p:cNvPr>
          <p:cNvSpPr>
            <a:spLocks noGrp="1"/>
          </p:cNvSpPr>
          <p:nvPr>
            <p:ph type="sldNum" sz="quarter" idx="12"/>
          </p:nvPr>
        </p:nvSpPr>
        <p:spPr/>
        <p:txBody>
          <a:bodyPr/>
          <a:lstStyle/>
          <a:p>
            <a:r>
              <a:rPr lang="en-US" dirty="0"/>
              <a:t>Slide </a:t>
            </a:r>
            <a:fld id="{9CEF2F22-5709-41C3-8EB7-7BEDBFD473CC}" type="slidenum">
              <a:rPr lang="en-US" smtClean="0"/>
              <a:pPr/>
              <a:t>73</a:t>
            </a:fld>
            <a:endParaRPr lang="en-US" dirty="0"/>
          </a:p>
        </p:txBody>
      </p:sp>
      <p:pic>
        <p:nvPicPr>
          <p:cNvPr id="7" name="Picture 6">
            <a:extLst>
              <a:ext uri="{FF2B5EF4-FFF2-40B4-BE49-F238E27FC236}">
                <a16:creationId xmlns:a16="http://schemas.microsoft.com/office/drawing/2014/main" id="{883DB340-3E5F-4958-B65E-F1DABBE85D52}"/>
              </a:ext>
            </a:extLst>
          </p:cNvPr>
          <p:cNvPicPr>
            <a:picLocks noChangeAspect="1"/>
          </p:cNvPicPr>
          <p:nvPr/>
        </p:nvPicPr>
        <p:blipFill>
          <a:blip r:embed="rId3"/>
          <a:stretch>
            <a:fillRect/>
          </a:stretch>
        </p:blipFill>
        <p:spPr>
          <a:xfrm>
            <a:off x="7215846" y="2137516"/>
            <a:ext cx="3281709" cy="4206240"/>
          </a:xfrm>
          <a:prstGeom prst="rect">
            <a:avLst/>
          </a:prstGeom>
        </p:spPr>
      </p:pic>
      <p:pic>
        <p:nvPicPr>
          <p:cNvPr id="9" name="Picture 8">
            <a:extLst>
              <a:ext uri="{FF2B5EF4-FFF2-40B4-BE49-F238E27FC236}">
                <a16:creationId xmlns:a16="http://schemas.microsoft.com/office/drawing/2014/main" id="{03202DCA-3F2E-42F4-B52B-CE593E6E4EB7}"/>
              </a:ext>
            </a:extLst>
          </p:cNvPr>
          <p:cNvPicPr>
            <a:picLocks noChangeAspect="1"/>
          </p:cNvPicPr>
          <p:nvPr/>
        </p:nvPicPr>
        <p:blipFill>
          <a:blip r:embed="rId4"/>
          <a:stretch>
            <a:fillRect/>
          </a:stretch>
        </p:blipFill>
        <p:spPr>
          <a:xfrm>
            <a:off x="1242033" y="2046076"/>
            <a:ext cx="3097246" cy="4297680"/>
          </a:xfrm>
          <a:prstGeom prst="rect">
            <a:avLst/>
          </a:prstGeom>
        </p:spPr>
      </p:pic>
    </p:spTree>
    <p:extLst>
      <p:ext uri="{BB962C8B-B14F-4D97-AF65-F5344CB8AC3E}">
        <p14:creationId xmlns:p14="http://schemas.microsoft.com/office/powerpoint/2010/main" val="3168324192"/>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6D113B-933F-4BCF-9E6B-969A09330F26}"/>
              </a:ext>
            </a:extLst>
          </p:cNvPr>
          <p:cNvSpPr>
            <a:spLocks noGrp="1"/>
          </p:cNvSpPr>
          <p:nvPr>
            <p:ph type="title"/>
          </p:nvPr>
        </p:nvSpPr>
        <p:spPr/>
        <p:txBody>
          <a:bodyPr/>
          <a:lstStyle/>
          <a:p>
            <a:r>
              <a:rPr lang="da-DK" dirty="0"/>
              <a:t>Managed Audit</a:t>
            </a:r>
            <a:endParaRPr lang="en-US" dirty="0"/>
          </a:p>
        </p:txBody>
      </p:sp>
      <p:sp>
        <p:nvSpPr>
          <p:cNvPr id="5" name="Slide Number Placeholder 4">
            <a:extLst>
              <a:ext uri="{FF2B5EF4-FFF2-40B4-BE49-F238E27FC236}">
                <a16:creationId xmlns:a16="http://schemas.microsoft.com/office/drawing/2014/main" id="{0559EF73-DE5E-4FAD-8788-52A1C044F28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rPr>
              <a:t>Slide </a:t>
            </a:r>
            <a:fld id="{9CEF2F22-5709-41C3-8EB7-7BEDBFD473CC}" type="slidenum">
              <a:rPr kumimoji="0" lang="en-US" sz="1200" b="0" i="0" u="none" strike="noStrike" kern="1200" cap="none" spc="0" normalizeH="0" baseline="0" noProof="0" smtClean="0">
                <a:ln>
                  <a:noFill/>
                </a:ln>
                <a:solidFill>
                  <a:prstClr val="white"/>
                </a:solidFill>
                <a:effectLst/>
                <a:uLnTx/>
                <a:uFillTx/>
                <a:latin typeface="Segoe UI" panose="020B0502040204020203" pitchFamily="34" charset="0"/>
                <a:ea typeface="+mn-ea"/>
                <a:cs typeface="Segoe UI" panose="020B0502040204020203"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74</a:t>
            </a:fld>
            <a:endParaRPr kumimoji="0" lang="en-US" sz="1200" b="0"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endParaRPr>
          </a:p>
        </p:txBody>
      </p:sp>
      <p:sp>
        <p:nvSpPr>
          <p:cNvPr id="4" name="TextBox 3">
            <a:extLst>
              <a:ext uri="{FF2B5EF4-FFF2-40B4-BE49-F238E27FC236}">
                <a16:creationId xmlns:a16="http://schemas.microsoft.com/office/drawing/2014/main" id="{894995C2-2030-4AB2-B005-948A0C866DD5}"/>
              </a:ext>
            </a:extLst>
          </p:cNvPr>
          <p:cNvSpPr txBox="1"/>
          <p:nvPr/>
        </p:nvSpPr>
        <p:spPr>
          <a:xfrm>
            <a:off x="491943" y="1511495"/>
            <a:ext cx="10128737" cy="5139869"/>
          </a:xfrm>
          <a:prstGeom prst="rect">
            <a:avLst/>
          </a:prstGeom>
          <a:noFill/>
        </p:spPr>
        <p:txBody>
          <a:bodyPr wrap="square" rtlCol="0">
            <a:spAutoFit/>
          </a:bodyPr>
          <a:lstStyle/>
          <a:p>
            <a:pPr marL="571500" indent="-571500">
              <a:buFont typeface="Arial" panose="020B0604020202020204" pitchFamily="34" charset="0"/>
              <a:buChar char="•"/>
            </a:pPr>
            <a:r>
              <a:rPr lang="en-US" sz="4000" dirty="0"/>
              <a:t>What is a Managed Audit?</a:t>
            </a:r>
          </a:p>
          <a:p>
            <a:pPr marL="571500" indent="-571500">
              <a:buFont typeface="Arial" panose="020B0604020202020204" pitchFamily="34" charset="0"/>
              <a:buChar char="•"/>
            </a:pPr>
            <a:endParaRPr lang="en-US" sz="4000" dirty="0"/>
          </a:p>
          <a:p>
            <a:pPr marL="571500" indent="-571500">
              <a:buFont typeface="Arial" panose="020B0604020202020204" pitchFamily="34" charset="0"/>
              <a:buChar char="•"/>
            </a:pPr>
            <a:r>
              <a:rPr lang="en-US" sz="4000" dirty="0"/>
              <a:t>What are the benefits?</a:t>
            </a:r>
          </a:p>
          <a:p>
            <a:pPr marL="571500" indent="-571500">
              <a:buFont typeface="Arial" panose="020B0604020202020204" pitchFamily="34" charset="0"/>
              <a:buChar char="•"/>
            </a:pPr>
            <a:endParaRPr lang="en-US" sz="4000" dirty="0"/>
          </a:p>
          <a:p>
            <a:pPr marL="571500" indent="-571500">
              <a:buFont typeface="Arial" panose="020B0604020202020204" pitchFamily="34" charset="0"/>
              <a:buChar char="•"/>
            </a:pPr>
            <a:r>
              <a:rPr lang="en-US" sz="4000" dirty="0"/>
              <a:t>How do I apply?</a:t>
            </a:r>
          </a:p>
          <a:p>
            <a:pPr marL="1028700" lvl="1" indent="-571500">
              <a:buFont typeface="Arial" panose="020B0604020202020204" pitchFamily="34" charset="0"/>
              <a:buChar char="•"/>
            </a:pPr>
            <a:r>
              <a:rPr lang="en-US" sz="2400" dirty="0"/>
              <a:t>Link to Application </a:t>
            </a:r>
            <a:r>
              <a:rPr lang="en-US" sz="2400" dirty="0">
                <a:hlinkClick r:id="rId2"/>
              </a:rPr>
              <a:t>ManagedAuditApp_Layout 1 (ri.gov)</a:t>
            </a:r>
            <a:endParaRPr lang="en-US" sz="2400" dirty="0"/>
          </a:p>
          <a:p>
            <a:pPr marL="1028700" lvl="1" indent="-571500">
              <a:buFont typeface="Arial" panose="020B0604020202020204" pitchFamily="34" charset="0"/>
              <a:buChar char="•"/>
            </a:pPr>
            <a:r>
              <a:rPr lang="en-US" sz="2400" dirty="0"/>
              <a:t>Link to Brochure </a:t>
            </a:r>
            <a:r>
              <a:rPr lang="nl-NL" sz="2400" dirty="0">
                <a:hlinkClick r:id="rId3"/>
              </a:rPr>
              <a:t>ManagedAuditBrochure_08112021.pdf (ri.gov)</a:t>
            </a:r>
            <a:endParaRPr lang="en-US" sz="2400" dirty="0"/>
          </a:p>
          <a:p>
            <a:pPr marL="571500" indent="-571500">
              <a:buFont typeface="Arial" panose="020B0604020202020204" pitchFamily="34" charset="0"/>
              <a:buChar char="•"/>
            </a:pPr>
            <a:endParaRPr lang="en-US" sz="4000" dirty="0">
              <a:solidFill>
                <a:srgbClr val="000000"/>
              </a:solidFill>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Segoe UI Historic" panose="020B0502040204020203" pitchFamily="34" charset="0"/>
              <a:ea typeface="Segoe UI Historic" panose="020B0502040204020203" pitchFamily="34" charset="0"/>
              <a:cs typeface="Segoe UI Historic" panose="020B0502040204020203" pitchFamily="34" charset="0"/>
            </a:endParaRPr>
          </a:p>
        </p:txBody>
      </p:sp>
    </p:spTree>
    <p:extLst>
      <p:ext uri="{BB962C8B-B14F-4D97-AF65-F5344CB8AC3E}">
        <p14:creationId xmlns:p14="http://schemas.microsoft.com/office/powerpoint/2010/main" val="1144224573"/>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6D113B-933F-4BCF-9E6B-969A09330F26}"/>
              </a:ext>
            </a:extLst>
          </p:cNvPr>
          <p:cNvSpPr>
            <a:spLocks noGrp="1"/>
          </p:cNvSpPr>
          <p:nvPr>
            <p:ph type="title"/>
          </p:nvPr>
        </p:nvSpPr>
        <p:spPr/>
        <p:txBody>
          <a:bodyPr/>
          <a:lstStyle/>
          <a:p>
            <a:r>
              <a:rPr lang="da-DK" dirty="0"/>
              <a:t>Questions</a:t>
            </a:r>
            <a:endParaRPr lang="en-US" dirty="0"/>
          </a:p>
        </p:txBody>
      </p:sp>
      <p:sp>
        <p:nvSpPr>
          <p:cNvPr id="5" name="Slide Number Placeholder 4">
            <a:extLst>
              <a:ext uri="{FF2B5EF4-FFF2-40B4-BE49-F238E27FC236}">
                <a16:creationId xmlns:a16="http://schemas.microsoft.com/office/drawing/2014/main" id="{0559EF73-DE5E-4FAD-8788-52A1C044F28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rPr>
              <a:t>Slide </a:t>
            </a:r>
            <a:fld id="{9CEF2F22-5709-41C3-8EB7-7BEDBFD473CC}" type="slidenum">
              <a:rPr kumimoji="0" lang="en-US" sz="1200" b="0" i="0" u="none" strike="noStrike" kern="1200" cap="none" spc="0" normalizeH="0" baseline="0" noProof="0" smtClean="0">
                <a:ln>
                  <a:noFill/>
                </a:ln>
                <a:solidFill>
                  <a:prstClr val="white"/>
                </a:solidFill>
                <a:effectLst/>
                <a:uLnTx/>
                <a:uFillTx/>
                <a:latin typeface="Segoe UI" panose="020B0502040204020203" pitchFamily="34" charset="0"/>
                <a:ea typeface="+mn-ea"/>
                <a:cs typeface="Segoe UI" panose="020B0502040204020203"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US" sz="1200" b="0"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endParaRPr>
          </a:p>
        </p:txBody>
      </p:sp>
      <p:sp>
        <p:nvSpPr>
          <p:cNvPr id="4" name="TextBox 3">
            <a:extLst>
              <a:ext uri="{FF2B5EF4-FFF2-40B4-BE49-F238E27FC236}">
                <a16:creationId xmlns:a16="http://schemas.microsoft.com/office/drawing/2014/main" id="{894995C2-2030-4AB2-B005-948A0C866DD5}"/>
              </a:ext>
            </a:extLst>
          </p:cNvPr>
          <p:cNvSpPr txBox="1"/>
          <p:nvPr/>
        </p:nvSpPr>
        <p:spPr>
          <a:xfrm>
            <a:off x="491943" y="1511495"/>
            <a:ext cx="10128737" cy="4401205"/>
          </a:xfrm>
          <a:prstGeom prst="rect">
            <a:avLst/>
          </a:prstGeom>
          <a:noFill/>
        </p:spPr>
        <p:txBody>
          <a:bodyPr wrap="square" rtlCol="0">
            <a:spAutoFit/>
          </a:bodyPr>
          <a:lstStyle/>
          <a:p>
            <a:endParaRPr lang="en-US" sz="4000" dirty="0">
              <a:solidFill>
                <a:srgbClr val="000000"/>
              </a:solidFill>
              <a:latin typeface="Calibri" panose="020F0502020204030204" pitchFamily="34" charset="0"/>
              <a:cs typeface="Calibri" panose="020F0502020204030204" pitchFamily="34" charset="0"/>
            </a:endParaRPr>
          </a:p>
          <a:p>
            <a:r>
              <a:rPr lang="en-US" sz="4000" dirty="0">
                <a:solidFill>
                  <a:srgbClr val="000000"/>
                </a:solidFill>
                <a:latin typeface="Calibri" panose="020F0502020204030204" pitchFamily="34" charset="0"/>
                <a:cs typeface="Calibri" panose="020F0502020204030204" pitchFamily="34" charset="0"/>
              </a:rPr>
              <a:t>Contact Us:  </a:t>
            </a:r>
          </a:p>
          <a:p>
            <a:r>
              <a:rPr lang="en-US" sz="4000" dirty="0">
                <a:solidFill>
                  <a:srgbClr val="000000"/>
                </a:solidFill>
                <a:latin typeface="Calibri" panose="020F0502020204030204" pitchFamily="34" charset="0"/>
                <a:cs typeface="Calibri" panose="020F0502020204030204" pitchFamily="34" charset="0"/>
              </a:rPr>
              <a:t>	</a:t>
            </a:r>
          </a:p>
          <a:p>
            <a:r>
              <a:rPr lang="en-US" sz="4000" dirty="0">
                <a:solidFill>
                  <a:srgbClr val="000000"/>
                </a:solidFill>
                <a:latin typeface="Calibri" panose="020F0502020204030204" pitchFamily="34" charset="0"/>
                <a:cs typeface="Calibri" panose="020F0502020204030204" pitchFamily="34" charset="0"/>
              </a:rPr>
              <a:t>	Audit &amp; Investigation</a:t>
            </a:r>
          </a:p>
          <a:p>
            <a:r>
              <a:rPr lang="en-US" sz="4000" dirty="0">
                <a:solidFill>
                  <a:srgbClr val="000000"/>
                </a:solidFill>
                <a:latin typeface="Calibri" panose="020F0502020204030204" pitchFamily="34" charset="0"/>
                <a:cs typeface="Calibri" panose="020F0502020204030204" pitchFamily="34" charset="0"/>
              </a:rPr>
              <a:t>	(401)574-8962</a:t>
            </a:r>
          </a:p>
          <a:p>
            <a:r>
              <a:rPr lang="en-US" sz="4000" dirty="0">
                <a:solidFill>
                  <a:srgbClr val="000000"/>
                </a:solidFill>
                <a:latin typeface="Calibri" panose="020F0502020204030204" pitchFamily="34" charset="0"/>
                <a:cs typeface="Calibri" panose="020F0502020204030204" pitchFamily="34" charset="0"/>
              </a:rPr>
              <a:t>	Tax.Audit@tax.ri.gov</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Segoe UI Historic" panose="020B0502040204020203" pitchFamily="34" charset="0"/>
              <a:ea typeface="Segoe UI Historic" panose="020B0502040204020203" pitchFamily="34" charset="0"/>
              <a:cs typeface="Segoe UI Historic" panose="020B0502040204020203" pitchFamily="34" charset="0"/>
            </a:endParaRPr>
          </a:p>
        </p:txBody>
      </p:sp>
    </p:spTree>
    <p:extLst>
      <p:ext uri="{BB962C8B-B14F-4D97-AF65-F5344CB8AC3E}">
        <p14:creationId xmlns:p14="http://schemas.microsoft.com/office/powerpoint/2010/main" val="1348518364"/>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07D381-05F1-4403-B583-A896CF8076B9}"/>
              </a:ext>
            </a:extLst>
          </p:cNvPr>
          <p:cNvSpPr>
            <a:spLocks noGrp="1"/>
          </p:cNvSpPr>
          <p:nvPr>
            <p:ph type="title"/>
          </p:nvPr>
        </p:nvSpPr>
        <p:spPr>
          <a:xfrm>
            <a:off x="344325" y="297517"/>
            <a:ext cx="9637164" cy="692751"/>
          </a:xfrm>
        </p:spPr>
        <p:txBody>
          <a:bodyPr>
            <a:normAutofit/>
          </a:bodyPr>
          <a:lstStyle/>
          <a:p>
            <a:pPr algn="ctr"/>
            <a:r>
              <a:rPr lang="en-US" sz="2800" dirty="0"/>
              <a:t>Closing Remarks</a:t>
            </a:r>
          </a:p>
        </p:txBody>
      </p:sp>
      <p:sp>
        <p:nvSpPr>
          <p:cNvPr id="5" name="Slide Number Placeholder 4">
            <a:extLst>
              <a:ext uri="{FF2B5EF4-FFF2-40B4-BE49-F238E27FC236}">
                <a16:creationId xmlns:a16="http://schemas.microsoft.com/office/drawing/2014/main" id="{A1CAA9ED-F54B-42F3-8B8D-0C92269E7314}"/>
              </a:ext>
            </a:extLst>
          </p:cNvPr>
          <p:cNvSpPr>
            <a:spLocks noGrp="1"/>
          </p:cNvSpPr>
          <p:nvPr>
            <p:ph type="sldNum" sz="quarter" idx="12"/>
          </p:nvPr>
        </p:nvSpPr>
        <p:spPr/>
        <p:txBody>
          <a:bodyPr/>
          <a:lstStyle/>
          <a:p>
            <a:r>
              <a:rPr lang="en-US" dirty="0"/>
              <a:t>Slide </a:t>
            </a:r>
            <a:fld id="{9CEF2F22-5709-41C3-8EB7-7BEDBFD473CC}" type="slidenum">
              <a:rPr lang="en-US" smtClean="0"/>
              <a:pPr/>
              <a:t>76</a:t>
            </a:fld>
            <a:endParaRPr lang="en-US" dirty="0"/>
          </a:p>
        </p:txBody>
      </p:sp>
      <p:sp>
        <p:nvSpPr>
          <p:cNvPr id="13" name="TextBox 12">
            <a:extLst>
              <a:ext uri="{FF2B5EF4-FFF2-40B4-BE49-F238E27FC236}">
                <a16:creationId xmlns:a16="http://schemas.microsoft.com/office/drawing/2014/main" id="{E8EC37BD-6344-4290-B912-FBAFE500C6CA}"/>
              </a:ext>
            </a:extLst>
          </p:cNvPr>
          <p:cNvSpPr txBox="1"/>
          <p:nvPr/>
        </p:nvSpPr>
        <p:spPr>
          <a:xfrm>
            <a:off x="1765004" y="1976470"/>
            <a:ext cx="8123275" cy="3020832"/>
          </a:xfrm>
          <a:prstGeom prst="rect">
            <a:avLst/>
          </a:prstGeom>
          <a:noFill/>
        </p:spPr>
        <p:txBody>
          <a:bodyPr wrap="square" lIns="0" tIns="0" rIns="0" bIns="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ID" sz="1400" dirty="0">
              <a:latin typeface="Segoe UI Light" panose="020B0502040204020203" pitchFamily="34" charset="0"/>
              <a:cs typeface="Segoe UI Light" panose="020B0502040204020203" pitchFamily="34" charset="0"/>
            </a:endParaRPr>
          </a:p>
          <a:p>
            <a:pPr algn="ctr"/>
            <a:endParaRPr lang="en-ID" sz="2800" b="1" dirty="0">
              <a:latin typeface="Segoe UI Light" panose="020B0502040204020203" pitchFamily="34" charset="0"/>
              <a:cs typeface="Segoe UI Light" panose="020B0502040204020203" pitchFamily="34" charset="0"/>
            </a:endParaRPr>
          </a:p>
          <a:p>
            <a:pPr algn="ctr"/>
            <a:r>
              <a:rPr lang="en-ID" sz="2800" dirty="0">
                <a:cs typeface="Segoe UI Light" panose="020B0502040204020203" pitchFamily="34" charset="0"/>
              </a:rPr>
              <a:t>Neil Downing</a:t>
            </a:r>
          </a:p>
          <a:p>
            <a:pPr algn="ctr"/>
            <a:r>
              <a:rPr lang="en-ID" sz="2800" dirty="0">
                <a:cs typeface="Segoe UI Light" panose="020B0502040204020203" pitchFamily="34" charset="0"/>
              </a:rPr>
              <a:t>Chief Revenue Agent</a:t>
            </a:r>
            <a:endParaRPr lang="en-ID" sz="2400" b="1" dirty="0">
              <a:latin typeface="Segoe UI Light" panose="020B0502040204020203" pitchFamily="34" charset="0"/>
              <a:cs typeface="Segoe UI Light" panose="020B0502040204020203" pitchFamily="34" charset="0"/>
            </a:endParaRPr>
          </a:p>
          <a:p>
            <a:pPr marL="342900" indent="-342900">
              <a:buFont typeface="Arial" panose="020B0604020202020204" pitchFamily="34" charset="0"/>
              <a:buChar char="•"/>
            </a:pPr>
            <a:endParaRPr lang="en-ID" sz="2400" b="1" dirty="0">
              <a:latin typeface="Segoe UI Light" panose="020B0502040204020203" pitchFamily="34" charset="0"/>
              <a:cs typeface="Segoe UI Light" panose="020B0502040204020203" pitchFamily="34" charset="0"/>
            </a:endParaRPr>
          </a:p>
          <a:p>
            <a:pPr marL="342900" indent="-342900">
              <a:buFont typeface="Arial" panose="020B0604020202020204" pitchFamily="34" charset="0"/>
              <a:buChar char="•"/>
            </a:pPr>
            <a:endParaRPr lang="en-ID" sz="2000" b="1" dirty="0">
              <a:latin typeface="Segoe UI Light" panose="020B0502040204020203" pitchFamily="34" charset="0"/>
              <a:cs typeface="Segoe UI Light" panose="020B0502040204020203" pitchFamily="34" charset="0"/>
            </a:endParaRPr>
          </a:p>
        </p:txBody>
      </p:sp>
      <p:graphicFrame>
        <p:nvGraphicFramePr>
          <p:cNvPr id="14" name="Chart 13">
            <a:extLst>
              <a:ext uri="{FF2B5EF4-FFF2-40B4-BE49-F238E27FC236}">
                <a16:creationId xmlns:a16="http://schemas.microsoft.com/office/drawing/2014/main" id="{B7BCEF8C-B238-4921-B7EB-F42516B2697C}"/>
              </a:ext>
            </a:extLst>
          </p:cNvPr>
          <p:cNvGraphicFramePr/>
          <p:nvPr/>
        </p:nvGraphicFramePr>
        <p:xfrm>
          <a:off x="7857866" y="1976470"/>
          <a:ext cx="4247245" cy="3891262"/>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253101232"/>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07D381-05F1-4403-B583-A896CF8076B9}"/>
              </a:ext>
            </a:extLst>
          </p:cNvPr>
          <p:cNvSpPr>
            <a:spLocks noGrp="1"/>
          </p:cNvSpPr>
          <p:nvPr>
            <p:ph type="title"/>
          </p:nvPr>
        </p:nvSpPr>
        <p:spPr>
          <a:xfrm>
            <a:off x="344325" y="297517"/>
            <a:ext cx="9637164" cy="692751"/>
          </a:xfrm>
        </p:spPr>
        <p:txBody>
          <a:bodyPr>
            <a:normAutofit/>
          </a:bodyPr>
          <a:lstStyle/>
          <a:p>
            <a:pPr algn="ctr"/>
            <a:r>
              <a:rPr lang="en-US" sz="2800" dirty="0"/>
              <a:t>Closing Remarks</a:t>
            </a:r>
          </a:p>
        </p:txBody>
      </p:sp>
      <p:sp>
        <p:nvSpPr>
          <p:cNvPr id="5" name="Slide Number Placeholder 4">
            <a:extLst>
              <a:ext uri="{FF2B5EF4-FFF2-40B4-BE49-F238E27FC236}">
                <a16:creationId xmlns:a16="http://schemas.microsoft.com/office/drawing/2014/main" id="{A1CAA9ED-F54B-42F3-8B8D-0C92269E7314}"/>
              </a:ext>
            </a:extLst>
          </p:cNvPr>
          <p:cNvSpPr>
            <a:spLocks noGrp="1"/>
          </p:cNvSpPr>
          <p:nvPr>
            <p:ph type="sldNum" sz="quarter" idx="12"/>
          </p:nvPr>
        </p:nvSpPr>
        <p:spPr/>
        <p:txBody>
          <a:bodyPr/>
          <a:lstStyle/>
          <a:p>
            <a:r>
              <a:rPr lang="en-US" dirty="0"/>
              <a:t>Slide </a:t>
            </a:r>
            <a:fld id="{9CEF2F22-5709-41C3-8EB7-7BEDBFD473CC}" type="slidenum">
              <a:rPr lang="en-US" smtClean="0"/>
              <a:pPr/>
              <a:t>77</a:t>
            </a:fld>
            <a:endParaRPr lang="en-US" dirty="0"/>
          </a:p>
        </p:txBody>
      </p:sp>
      <p:sp>
        <p:nvSpPr>
          <p:cNvPr id="13" name="TextBox 12">
            <a:extLst>
              <a:ext uri="{FF2B5EF4-FFF2-40B4-BE49-F238E27FC236}">
                <a16:creationId xmlns:a16="http://schemas.microsoft.com/office/drawing/2014/main" id="{E8EC37BD-6344-4290-B912-FBAFE500C6CA}"/>
              </a:ext>
            </a:extLst>
          </p:cNvPr>
          <p:cNvSpPr txBox="1"/>
          <p:nvPr/>
        </p:nvSpPr>
        <p:spPr>
          <a:xfrm>
            <a:off x="1057013" y="1484927"/>
            <a:ext cx="10433371" cy="4320255"/>
          </a:xfrm>
          <a:prstGeom prst="rect">
            <a:avLst/>
          </a:prstGeom>
          <a:noFill/>
        </p:spPr>
        <p:txBody>
          <a:bodyPr wrap="square" lIns="0" tIns="0" rIns="0" bIns="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ID" sz="2400" dirty="0">
              <a:cs typeface="Segoe UI Light" panose="020B0502040204020203" pitchFamily="34" charset="0"/>
            </a:endParaRPr>
          </a:p>
          <a:p>
            <a:pPr lvl="8"/>
            <a:r>
              <a:rPr lang="en-ID" sz="2800" b="1" dirty="0">
                <a:cs typeface="Segoe UI Light" panose="020B0502040204020203" pitchFamily="34" charset="0"/>
              </a:rPr>
              <a:t>Welcome to Amanda</a:t>
            </a:r>
          </a:p>
          <a:p>
            <a:pPr lvl="8"/>
            <a:endParaRPr lang="en-ID" sz="2800" b="1" dirty="0">
              <a:cs typeface="Segoe UI Light" panose="020B0502040204020203" pitchFamily="34" charset="0"/>
            </a:endParaRPr>
          </a:p>
          <a:p>
            <a:pPr marL="342900" indent="-342900">
              <a:buFont typeface="Arial" panose="020B0604020202020204" pitchFamily="34" charset="0"/>
              <a:buChar char="•"/>
            </a:pPr>
            <a:r>
              <a:rPr lang="en-ID" sz="2400" dirty="0">
                <a:cs typeface="Segoe UI Light" panose="020B0502040204020203" pitchFamily="34" charset="0"/>
              </a:rPr>
              <a:t>Welcome to Amanda Tirocchi</a:t>
            </a:r>
          </a:p>
          <a:p>
            <a:pPr marL="342900" indent="-342900">
              <a:buFont typeface="Arial" panose="020B0604020202020204" pitchFamily="34" charset="0"/>
              <a:buChar char="•"/>
            </a:pPr>
            <a:r>
              <a:rPr lang="en-ID" sz="2400" dirty="0">
                <a:cs typeface="Segoe UI Light" panose="020B0502040204020203" pitchFamily="34" charset="0"/>
              </a:rPr>
              <a:t>She has been appointed to newly created position: Internet Communications Specialist</a:t>
            </a:r>
          </a:p>
          <a:p>
            <a:pPr marL="342900" indent="-342900">
              <a:buFont typeface="Arial" panose="020B0604020202020204" pitchFamily="34" charset="0"/>
              <a:buChar char="•"/>
            </a:pPr>
            <a:r>
              <a:rPr lang="en-ID" sz="2400" dirty="0">
                <a:cs typeface="Segoe UI Light" panose="020B0502040204020203" pitchFamily="34" charset="0"/>
              </a:rPr>
              <a:t>Extensive experience in the field, including for nonprofit organizations</a:t>
            </a:r>
          </a:p>
          <a:p>
            <a:pPr marL="342900" indent="-342900">
              <a:buFont typeface="Arial" panose="020B0604020202020204" pitchFamily="34" charset="0"/>
              <a:buChar char="•"/>
            </a:pPr>
            <a:r>
              <a:rPr lang="en-ID" sz="2400" dirty="0">
                <a:cs typeface="Segoe UI Light" panose="020B0502040204020203" pitchFamily="34" charset="0"/>
              </a:rPr>
              <a:t>She will be handling social media, outreach, and other areas</a:t>
            </a:r>
          </a:p>
        </p:txBody>
      </p:sp>
    </p:spTree>
    <p:extLst>
      <p:ext uri="{BB962C8B-B14F-4D97-AF65-F5344CB8AC3E}">
        <p14:creationId xmlns:p14="http://schemas.microsoft.com/office/powerpoint/2010/main" val="2836152819"/>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07D381-05F1-4403-B583-A896CF8076B9}"/>
              </a:ext>
            </a:extLst>
          </p:cNvPr>
          <p:cNvSpPr>
            <a:spLocks noGrp="1"/>
          </p:cNvSpPr>
          <p:nvPr>
            <p:ph type="title"/>
          </p:nvPr>
        </p:nvSpPr>
        <p:spPr>
          <a:xfrm>
            <a:off x="331073" y="360067"/>
            <a:ext cx="9637164" cy="692751"/>
          </a:xfrm>
        </p:spPr>
        <p:txBody>
          <a:bodyPr>
            <a:normAutofit/>
          </a:bodyPr>
          <a:lstStyle/>
          <a:p>
            <a:pPr algn="ctr"/>
            <a:r>
              <a:rPr lang="en-US" sz="2800" dirty="0"/>
              <a:t>Closing Remarks</a:t>
            </a:r>
          </a:p>
        </p:txBody>
      </p:sp>
      <p:sp>
        <p:nvSpPr>
          <p:cNvPr id="5" name="Slide Number Placeholder 4">
            <a:extLst>
              <a:ext uri="{FF2B5EF4-FFF2-40B4-BE49-F238E27FC236}">
                <a16:creationId xmlns:a16="http://schemas.microsoft.com/office/drawing/2014/main" id="{A1CAA9ED-F54B-42F3-8B8D-0C92269E7314}"/>
              </a:ext>
            </a:extLst>
          </p:cNvPr>
          <p:cNvSpPr>
            <a:spLocks noGrp="1"/>
          </p:cNvSpPr>
          <p:nvPr>
            <p:ph type="sldNum" sz="quarter" idx="12"/>
          </p:nvPr>
        </p:nvSpPr>
        <p:spPr/>
        <p:txBody>
          <a:bodyPr/>
          <a:lstStyle/>
          <a:p>
            <a:r>
              <a:rPr lang="en-US" dirty="0"/>
              <a:t>Slide </a:t>
            </a:r>
            <a:fld id="{9CEF2F22-5709-41C3-8EB7-7BEDBFD473CC}" type="slidenum">
              <a:rPr lang="en-US" smtClean="0"/>
              <a:pPr/>
              <a:t>78</a:t>
            </a:fld>
            <a:endParaRPr lang="en-US" dirty="0"/>
          </a:p>
        </p:txBody>
      </p:sp>
      <p:sp>
        <p:nvSpPr>
          <p:cNvPr id="13" name="TextBox 12">
            <a:extLst>
              <a:ext uri="{FF2B5EF4-FFF2-40B4-BE49-F238E27FC236}">
                <a16:creationId xmlns:a16="http://schemas.microsoft.com/office/drawing/2014/main" id="{E8EC37BD-6344-4290-B912-FBAFE500C6CA}"/>
              </a:ext>
            </a:extLst>
          </p:cNvPr>
          <p:cNvSpPr txBox="1"/>
          <p:nvPr/>
        </p:nvSpPr>
        <p:spPr>
          <a:xfrm>
            <a:off x="1057013" y="1484927"/>
            <a:ext cx="10433371" cy="4320255"/>
          </a:xfrm>
          <a:prstGeom prst="rect">
            <a:avLst/>
          </a:prstGeom>
          <a:noFill/>
        </p:spPr>
        <p:txBody>
          <a:bodyPr wrap="square" lIns="0" tIns="0" rIns="0" bIns="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ID" sz="1400" dirty="0">
              <a:latin typeface="Segoe UI Light" panose="020B0502040204020203" pitchFamily="34" charset="0"/>
              <a:cs typeface="Segoe UI Light" panose="020B0502040204020203" pitchFamily="34" charset="0"/>
            </a:endParaRPr>
          </a:p>
          <a:p>
            <a:pPr lvl="8"/>
            <a:r>
              <a:rPr lang="en-ID" sz="2800" b="1" dirty="0">
                <a:cs typeface="Segoe UI Light" panose="020B0502040204020203" pitchFamily="34" charset="0"/>
              </a:rPr>
              <a:t>Housekeeping</a:t>
            </a:r>
          </a:p>
          <a:p>
            <a:endParaRPr lang="en-ID" sz="2000" b="1" dirty="0">
              <a:cs typeface="Segoe UI Light" panose="020B0502040204020203" pitchFamily="34" charset="0"/>
            </a:endParaRPr>
          </a:p>
          <a:p>
            <a:pPr marL="342900" indent="-342900">
              <a:buFont typeface="Arial" panose="020B0604020202020204" pitchFamily="34" charset="0"/>
              <a:buChar char="•"/>
            </a:pPr>
            <a:r>
              <a:rPr lang="en-ID" sz="2400" dirty="0">
                <a:cs typeface="Segoe UI Light" panose="020B0502040204020203" pitchFamily="34" charset="0"/>
              </a:rPr>
              <a:t>Slides to be posted on website by the end of November 2021</a:t>
            </a:r>
          </a:p>
          <a:p>
            <a:pPr marL="342900" indent="-342900">
              <a:buFont typeface="Arial" panose="020B0604020202020204" pitchFamily="34" charset="0"/>
              <a:buChar char="•"/>
            </a:pPr>
            <a:r>
              <a:rPr lang="en-ID" sz="2400" dirty="0">
                <a:cs typeface="Segoe UI Light" panose="020B0502040204020203" pitchFamily="34" charset="0"/>
              </a:rPr>
              <a:t>Thank you for seminar questions on </a:t>
            </a:r>
            <a:r>
              <a:rPr lang="en-ID" sz="2400" dirty="0">
                <a:cs typeface="Segoe UI Light" panose="020B0502040204020203" pitchFamily="34" charset="0"/>
                <a:hlinkClick r:id="rId3"/>
              </a:rPr>
              <a:t>Tax.Outreach@tax.ri.gov</a:t>
            </a:r>
            <a:endParaRPr lang="en-ID" sz="2400" dirty="0">
              <a:cs typeface="Segoe UI Light" panose="020B0502040204020203" pitchFamily="34" charset="0"/>
            </a:endParaRPr>
          </a:p>
          <a:p>
            <a:pPr marL="342900" indent="-342900">
              <a:buFont typeface="Arial" panose="020B0604020202020204" pitchFamily="34" charset="0"/>
              <a:buChar char="•"/>
            </a:pPr>
            <a:r>
              <a:rPr lang="en-ID" sz="2400" dirty="0">
                <a:cs typeface="Segoe UI Light" panose="020B0502040204020203" pitchFamily="34" charset="0"/>
              </a:rPr>
              <a:t>If PIT-related questions during filing season, use </a:t>
            </a:r>
            <a:r>
              <a:rPr lang="en-ID" sz="2400" dirty="0">
                <a:cs typeface="Segoe UI Light" panose="020B0502040204020203" pitchFamily="34" charset="0"/>
                <a:hlinkClick r:id="rId4"/>
              </a:rPr>
              <a:t>Tax.Assist@tax.ri.gov</a:t>
            </a:r>
            <a:r>
              <a:rPr lang="en-ID" sz="2400" dirty="0">
                <a:cs typeface="Segoe UI Light" panose="020B0502040204020203" pitchFamily="34" charset="0"/>
              </a:rPr>
              <a:t> </a:t>
            </a:r>
          </a:p>
          <a:p>
            <a:pPr marL="342900" indent="-342900">
              <a:buFont typeface="Arial" panose="020B0604020202020204" pitchFamily="34" charset="0"/>
              <a:buChar char="•"/>
            </a:pPr>
            <a:r>
              <a:rPr lang="en-ID" sz="2400" dirty="0">
                <a:cs typeface="Segoe UI Light" panose="020B0502040204020203" pitchFamily="34" charset="0"/>
              </a:rPr>
              <a:t>Sign up for our listserv to receive Division emails</a:t>
            </a:r>
          </a:p>
          <a:p>
            <a:pPr marL="342900" indent="-342900">
              <a:buFont typeface="Arial" panose="020B0604020202020204" pitchFamily="34" charset="0"/>
              <a:buChar char="•"/>
            </a:pPr>
            <a:r>
              <a:rPr lang="en-ID" sz="2400" dirty="0">
                <a:cs typeface="Segoe UI Light" panose="020B0502040204020203" pitchFamily="34" charset="0"/>
              </a:rPr>
              <a:t>To sign up, email: </a:t>
            </a:r>
            <a:r>
              <a:rPr lang="en-ID" sz="2400" dirty="0">
                <a:cs typeface="Segoe UI Light" panose="020B0502040204020203" pitchFamily="34" charset="0"/>
                <a:hlinkClick r:id="rId5"/>
              </a:rPr>
              <a:t>Amanda.Tirocchi@tax.ri.gov</a:t>
            </a:r>
            <a:r>
              <a:rPr lang="en-ID" sz="2400" dirty="0">
                <a:cs typeface="Segoe UI Light" panose="020B0502040204020203" pitchFamily="34" charset="0"/>
              </a:rPr>
              <a:t> and put “SUBSCRIBE” in the Subject field</a:t>
            </a:r>
          </a:p>
        </p:txBody>
      </p:sp>
    </p:spTree>
    <p:extLst>
      <p:ext uri="{BB962C8B-B14F-4D97-AF65-F5344CB8AC3E}">
        <p14:creationId xmlns:p14="http://schemas.microsoft.com/office/powerpoint/2010/main" val="972489039"/>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07D381-05F1-4403-B583-A896CF8076B9}"/>
              </a:ext>
            </a:extLst>
          </p:cNvPr>
          <p:cNvSpPr>
            <a:spLocks noGrp="1"/>
          </p:cNvSpPr>
          <p:nvPr>
            <p:ph type="title"/>
          </p:nvPr>
        </p:nvSpPr>
        <p:spPr>
          <a:xfrm>
            <a:off x="270252" y="390282"/>
            <a:ext cx="9637164" cy="692751"/>
          </a:xfrm>
        </p:spPr>
        <p:txBody>
          <a:bodyPr>
            <a:normAutofit/>
          </a:bodyPr>
          <a:lstStyle/>
          <a:p>
            <a:pPr algn="ctr"/>
            <a:r>
              <a:rPr lang="en-US" sz="2800" dirty="0"/>
              <a:t>Closing Remarks</a:t>
            </a:r>
          </a:p>
        </p:txBody>
      </p:sp>
      <p:sp>
        <p:nvSpPr>
          <p:cNvPr id="5" name="Slide Number Placeholder 4">
            <a:extLst>
              <a:ext uri="{FF2B5EF4-FFF2-40B4-BE49-F238E27FC236}">
                <a16:creationId xmlns:a16="http://schemas.microsoft.com/office/drawing/2014/main" id="{A1CAA9ED-F54B-42F3-8B8D-0C92269E7314}"/>
              </a:ext>
            </a:extLst>
          </p:cNvPr>
          <p:cNvSpPr>
            <a:spLocks noGrp="1"/>
          </p:cNvSpPr>
          <p:nvPr>
            <p:ph type="sldNum" sz="quarter" idx="12"/>
          </p:nvPr>
        </p:nvSpPr>
        <p:spPr/>
        <p:txBody>
          <a:bodyPr/>
          <a:lstStyle/>
          <a:p>
            <a:r>
              <a:rPr lang="en-US" dirty="0"/>
              <a:t>Slide </a:t>
            </a:r>
            <a:fld id="{9CEF2F22-5709-41C3-8EB7-7BEDBFD473CC}" type="slidenum">
              <a:rPr lang="en-US" smtClean="0"/>
              <a:pPr/>
              <a:t>79</a:t>
            </a:fld>
            <a:endParaRPr lang="en-US" dirty="0"/>
          </a:p>
        </p:txBody>
      </p:sp>
      <p:sp>
        <p:nvSpPr>
          <p:cNvPr id="13" name="TextBox 12">
            <a:extLst>
              <a:ext uri="{FF2B5EF4-FFF2-40B4-BE49-F238E27FC236}">
                <a16:creationId xmlns:a16="http://schemas.microsoft.com/office/drawing/2014/main" id="{E8EC37BD-6344-4290-B912-FBAFE500C6CA}"/>
              </a:ext>
            </a:extLst>
          </p:cNvPr>
          <p:cNvSpPr txBox="1"/>
          <p:nvPr/>
        </p:nvSpPr>
        <p:spPr>
          <a:xfrm>
            <a:off x="2602302" y="2339831"/>
            <a:ext cx="6987395" cy="2577225"/>
          </a:xfrm>
          <a:prstGeom prst="rect">
            <a:avLst/>
          </a:prstGeom>
          <a:noFill/>
        </p:spPr>
        <p:txBody>
          <a:bodyPr wrap="square" lIns="0" tIns="0" rIns="0" bIns="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ID" sz="3200" b="1" dirty="0">
                <a:cs typeface="Segoe UI Light" panose="020B0502040204020203" pitchFamily="34" charset="0"/>
              </a:rPr>
              <a:t>Thank you to all the preparers who attended our seminar today.</a:t>
            </a:r>
          </a:p>
          <a:p>
            <a:pPr algn="ctr"/>
            <a:endParaRPr lang="en-ID" sz="3200" b="1" dirty="0">
              <a:cs typeface="Segoe UI Light" panose="020B0502040204020203" pitchFamily="34" charset="0"/>
            </a:endParaRPr>
          </a:p>
          <a:p>
            <a:pPr algn="ctr"/>
            <a:r>
              <a:rPr lang="en-ID" sz="3200" b="1" dirty="0">
                <a:cs typeface="Segoe UI Light" panose="020B0502040204020203" pitchFamily="34" charset="0"/>
              </a:rPr>
              <a:t>Best wishes for filing season.</a:t>
            </a:r>
            <a:endParaRPr lang="en-ID" sz="3200" dirty="0">
              <a:cs typeface="Segoe UI Light" panose="020B0502040204020203" pitchFamily="34" charset="0"/>
            </a:endParaRPr>
          </a:p>
        </p:txBody>
      </p:sp>
    </p:spTree>
    <p:extLst>
      <p:ext uri="{BB962C8B-B14F-4D97-AF65-F5344CB8AC3E}">
        <p14:creationId xmlns:p14="http://schemas.microsoft.com/office/powerpoint/2010/main" val="23131474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EE3C38ADCD092F4F92DD05F87D407260" ma:contentTypeVersion="4" ma:contentTypeDescription="Create a new document." ma:contentTypeScope="" ma:versionID="667f3e939fcf83d814ef8584fb2678e5">
  <xsd:schema xmlns:xsd="http://www.w3.org/2001/XMLSchema" xmlns:xs="http://www.w3.org/2001/XMLSchema" xmlns:p="http://schemas.microsoft.com/office/2006/metadata/properties" xmlns:ns2="1340ef69-d7dc-41b5-98a0-6a34a7e6a7b9" xmlns:ns3="30f2cdc8-746e-4f02-8374-ebf125002b49" targetNamespace="http://schemas.microsoft.com/office/2006/metadata/properties" ma:root="true" ma:fieldsID="0cf7e3d0a185e30b53b1e141064407f8" ns2:_="" ns3:_="">
    <xsd:import namespace="1340ef69-d7dc-41b5-98a0-6a34a7e6a7b9"/>
    <xsd:import namespace="30f2cdc8-746e-4f02-8374-ebf125002b49"/>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340ef69-d7dc-41b5-98a0-6a34a7e6a7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0f2cdc8-746e-4f02-8374-ebf125002b49"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BC7A9A3-B569-408B-8D46-D339ECCE1961}">
  <ds:schemaRefs>
    <ds:schemaRef ds:uri="30f2cdc8-746e-4f02-8374-ebf125002b49"/>
    <ds:schemaRef ds:uri="http://purl.org/dc/elements/1.1/"/>
    <ds:schemaRef ds:uri="http://schemas.microsoft.com/office/2006/metadata/properties"/>
    <ds:schemaRef ds:uri="http://schemas.microsoft.com/office/2006/documentManagement/types"/>
    <ds:schemaRef ds:uri="http://purl.org/dc/terms/"/>
    <ds:schemaRef ds:uri="http://schemas.microsoft.com/office/infopath/2007/PartnerControls"/>
    <ds:schemaRef ds:uri="http://purl.org/dc/dcmitype/"/>
    <ds:schemaRef ds:uri="http://schemas.openxmlformats.org/package/2006/metadata/core-properties"/>
    <ds:schemaRef ds:uri="1340ef69-d7dc-41b5-98a0-6a34a7e6a7b9"/>
    <ds:schemaRef ds:uri="http://www.w3.org/XML/1998/namespace"/>
  </ds:schemaRefs>
</ds:datastoreItem>
</file>

<file path=customXml/itemProps2.xml><?xml version="1.0" encoding="utf-8"?>
<ds:datastoreItem xmlns:ds="http://schemas.openxmlformats.org/officeDocument/2006/customXml" ds:itemID="{6CF45049-10DD-4378-B76D-A68EBF19CE9E}">
  <ds:schemaRefs>
    <ds:schemaRef ds:uri="http://schemas.microsoft.com/sharepoint/v3/contenttype/forms"/>
  </ds:schemaRefs>
</ds:datastoreItem>
</file>

<file path=customXml/itemProps3.xml><?xml version="1.0" encoding="utf-8"?>
<ds:datastoreItem xmlns:ds="http://schemas.openxmlformats.org/officeDocument/2006/customXml" ds:itemID="{979D3DA6-0074-497D-98C0-CC1DEF4D1B9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340ef69-d7dc-41b5-98a0-6a34a7e6a7b9"/>
    <ds:schemaRef ds:uri="30f2cdc8-746e-4f02-8374-ebf125002b4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23957</TotalTime>
  <Words>4683</Words>
  <Application>Microsoft Office PowerPoint</Application>
  <PresentationFormat>Widescreen</PresentationFormat>
  <Paragraphs>690</Paragraphs>
  <Slides>79</Slides>
  <Notes>41</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79</vt:i4>
      </vt:variant>
    </vt:vector>
  </HeadingPairs>
  <TitlesOfParts>
    <vt:vector size="93" baseType="lpstr">
      <vt:lpstr>Arial</vt:lpstr>
      <vt:lpstr>Calibri</vt:lpstr>
      <vt:lpstr>Calibri Light</vt:lpstr>
      <vt:lpstr>Cambria Math</vt:lpstr>
      <vt:lpstr>Courier New</vt:lpstr>
      <vt:lpstr>Segoe UI</vt:lpstr>
      <vt:lpstr>Segoe UI Black</vt:lpstr>
      <vt:lpstr>Segoe UI Historic</vt:lpstr>
      <vt:lpstr>Segoe UI Light</vt:lpstr>
      <vt:lpstr>Segoe UI Semilight</vt:lpstr>
      <vt:lpstr>Times New Roman</vt:lpstr>
      <vt:lpstr>Verdana</vt:lpstr>
      <vt:lpstr>Wingdings</vt:lpstr>
      <vt:lpstr>Office Theme</vt:lpstr>
      <vt:lpstr>PowerPoint Presentation</vt:lpstr>
      <vt:lpstr>Agenda</vt:lpstr>
      <vt:lpstr>Tax Administrator’s Welcome and Opening Remarks</vt:lpstr>
      <vt:lpstr>Tax Administrator’s Welcome and Opening Remarks</vt:lpstr>
      <vt:lpstr>Tax Assessment and Review</vt:lpstr>
      <vt:lpstr>Tax Assessment and Review</vt:lpstr>
      <vt:lpstr>Tax Assessment and Review</vt:lpstr>
      <vt:lpstr>Tax Assessment and Review</vt:lpstr>
      <vt:lpstr>Tax Assessment and Review</vt:lpstr>
      <vt:lpstr>Tax Assessment and Review</vt:lpstr>
      <vt:lpstr>Tax Assessment and Review</vt:lpstr>
      <vt:lpstr>Tax Assessment and Review</vt:lpstr>
      <vt:lpstr>Tax Assessment and Review</vt:lpstr>
      <vt:lpstr>Tax Assessment and Review</vt:lpstr>
      <vt:lpstr>Tax Assessment and Review</vt:lpstr>
      <vt:lpstr>Tax Assessment and Review</vt:lpstr>
      <vt:lpstr>Tax Assessment and Review</vt:lpstr>
      <vt:lpstr>Tax Assessment and Review</vt:lpstr>
      <vt:lpstr>Tax Assessment and Review</vt:lpstr>
      <vt:lpstr>Tax Assessment and Review</vt:lpstr>
      <vt:lpstr>Tax Assessment and Review</vt:lpstr>
      <vt:lpstr>Tax Assessment and Review</vt:lpstr>
      <vt:lpstr>Tax Assessment and Review</vt:lpstr>
      <vt:lpstr>Tax Assessment and Review</vt:lpstr>
      <vt:lpstr>Tax Assessment and Review</vt:lpstr>
      <vt:lpstr>Tax Assessment and Review</vt:lpstr>
      <vt:lpstr>Tax Assessment and Review</vt:lpstr>
      <vt:lpstr>Tax Assessment and Review</vt:lpstr>
      <vt:lpstr>Tax Assessment and Review</vt:lpstr>
      <vt:lpstr>Tax Assessment and Review</vt:lpstr>
      <vt:lpstr>Tax Assessment and Review</vt:lpstr>
      <vt:lpstr>Tax Assessment and Review</vt:lpstr>
      <vt:lpstr>Tax Assessment and Review</vt:lpstr>
      <vt:lpstr>Current vs. Jan.1, 2022 Real Estate Conveyance Tax Law </vt:lpstr>
      <vt:lpstr>Tax Assessment and Review</vt:lpstr>
      <vt:lpstr>Tax Assessment and Review</vt:lpstr>
      <vt:lpstr>What’s New: Forms</vt:lpstr>
      <vt:lpstr>What’s New: Forms</vt:lpstr>
      <vt:lpstr>What’s New: Forms</vt:lpstr>
      <vt:lpstr>What’s New: Forms</vt:lpstr>
      <vt:lpstr>What’s New: Forms</vt:lpstr>
      <vt:lpstr>Greetings</vt:lpstr>
      <vt:lpstr>How do I file/pay? The Division of Taxation Taxpayer Portal</vt:lpstr>
      <vt:lpstr>How do I file/pay? The Division of Taxation Taxpayer Portal</vt:lpstr>
      <vt:lpstr>How do I file/pay? The Division of Taxation Taxpayer Portal</vt:lpstr>
      <vt:lpstr>How do I file/pay? The Division of Taxation Taxpayer Portal</vt:lpstr>
      <vt:lpstr>How do I file/pay? The Division of Taxation Taxpayer Portal</vt:lpstr>
      <vt:lpstr>How do I file/pay? The Division of Taxation Taxpayer Portal</vt:lpstr>
      <vt:lpstr>How do I file/pay? The Division of Taxation Taxpayer Portal</vt:lpstr>
      <vt:lpstr>How do I file/pay? The Division of Taxation Taxpayer Portal</vt:lpstr>
      <vt:lpstr>How do I file/pay? The Division of Taxation Taxpayer Portal</vt:lpstr>
      <vt:lpstr>How do I file/pay? The Division of Taxation Taxpayer Portal</vt:lpstr>
      <vt:lpstr>How do I file/pay? The Division of Taxation Taxpayer Portal</vt:lpstr>
      <vt:lpstr>How do I file/pay? The Division of Taxation Taxpayer Portal</vt:lpstr>
      <vt:lpstr>How do I file/pay? The Division of Taxation Taxpayer Portal</vt:lpstr>
      <vt:lpstr>How do I file/pay? The Division of Taxation Taxpayer Portal</vt:lpstr>
      <vt:lpstr>How do I file/pay? The Division of Taxation Taxpayer Portal</vt:lpstr>
      <vt:lpstr>How do I file/pay? The Division of Taxation Taxpayer Portal</vt:lpstr>
      <vt:lpstr>How do I file/pay? The Division of Taxation Taxpayer Portal</vt:lpstr>
      <vt:lpstr>How do I file/pay? The Division of Taxation Taxpayer Portal</vt:lpstr>
      <vt:lpstr>Why is the Taxpayer Portal the best way to file/pay?</vt:lpstr>
      <vt:lpstr>Why is the Taxpayer Portal the best way to file/pay?</vt:lpstr>
      <vt:lpstr>Tips! </vt:lpstr>
      <vt:lpstr>Seminar for Tax Preparers</vt:lpstr>
      <vt:lpstr>Sales Tax Exempt Organizations</vt:lpstr>
      <vt:lpstr>Sales Tax Exempt Organizations</vt:lpstr>
      <vt:lpstr>Sales Tax Exempt Organizations</vt:lpstr>
      <vt:lpstr>Sales Tax Exempt Organizations</vt:lpstr>
      <vt:lpstr>Sales Tax Exempt Organizations</vt:lpstr>
      <vt:lpstr>Sales Tax Exempt Organizations</vt:lpstr>
      <vt:lpstr>Nonresident Contractors</vt:lpstr>
      <vt:lpstr>Nonresident Contractors</vt:lpstr>
      <vt:lpstr>Nonresident Contractors</vt:lpstr>
      <vt:lpstr>Managed Audit</vt:lpstr>
      <vt:lpstr>Questions</vt:lpstr>
      <vt:lpstr>Closing Remarks</vt:lpstr>
      <vt:lpstr>Closing Remarks</vt:lpstr>
      <vt:lpstr>Closing Remarks</vt:lpstr>
      <vt:lpstr>Closing Remarks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anwar maarif</dc:creator>
  <cp:lastModifiedBy>Downing, Neil (DOR)</cp:lastModifiedBy>
  <cp:revision>270</cp:revision>
  <cp:lastPrinted>2021-11-15T18:34:55Z</cp:lastPrinted>
  <dcterms:created xsi:type="dcterms:W3CDTF">2019-07-16T06:23:47Z</dcterms:created>
  <dcterms:modified xsi:type="dcterms:W3CDTF">2021-11-15T21:24:52Z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0x010100EE3C38ADCD092F4F92DD05F87D407260</vt:lpwstr>
  </property>
</Properties>
</file>